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Lst>
  <p:notesMasterIdLst>
    <p:notesMasterId r:id="rId17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notesMaster" Target="notesMasters/notesMaster1.xml"/><Relationship Id="rId177" Type="http://schemas.openxmlformats.org/officeDocument/2006/relationships/presProps" Target="presProps.xml"/><Relationship Id="rId178" Type="http://schemas.openxmlformats.org/officeDocument/2006/relationships/viewProps" Target="viewProps.xml"/><Relationship Id="rId179" Type="http://schemas.openxmlformats.org/officeDocument/2006/relationships/theme" Target="theme/theme1.xml"/><Relationship Id="rId18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3048"/>
        </a:solidFill>
      </p:bgPr>
    </p:bg>
    <p:spTree>
      <p:nvGrpSpPr>
        <p:cNvPr id="1" name=""/>
        <p:cNvGrpSpPr/>
        <p:nvPr/>
      </p:nvGrpSpPr>
      <p:grpSpPr>
        <a:xfrm>
          <a:off x="0" y="0"/>
          <a:ext cx="0" cy="0"/>
          <a:chOff x="0" y="0"/>
          <a:chExt cx="0" cy="0"/>
        </a:xfrm>
      </p:grpSpPr>
      <p:pic>
        <p:nvPicPr>
          <p:cNvPr id="2" name="Image 0" descr="tiburones.png">    </p:cNvPr>
          <p:cNvPicPr>
            <a:picLocks noChangeAspect="1"/>
          </p:cNvPicPr>
          <p:nvPr/>
        </p:nvPicPr>
        <p:blipFill>
          <a:blip r:embed="rId1"/>
          <a:stretch>
            <a:fillRect/>
          </a:stretch>
        </p:blipFill>
        <p:spPr>
          <a:xfrm>
            <a:off x="3529584" y="256032"/>
            <a:ext cx="2084832" cy="2276856"/>
          </a:xfrm>
          <a:prstGeom prst="rect">
            <a:avLst/>
          </a:prstGeom>
        </p:spPr>
      </p:pic>
      <p:sp>
        <p:nvSpPr>
          <p:cNvPr id="3" name="Text 0"/>
          <p:cNvSpPr/>
          <p:nvPr/>
        </p:nvSpPr>
        <p:spPr>
          <a:xfrm>
            <a:off x="457200" y="2697480"/>
            <a:ext cx="8229600" cy="365760"/>
          </a:xfrm>
          <a:prstGeom prst="rect">
            <a:avLst/>
          </a:prstGeom>
          <a:noFill/>
          <a:ln/>
        </p:spPr>
        <p:txBody>
          <a:bodyPr wrap="square" lIns="0" tIns="0" rIns="0" bIns="0" rtlCol="0" anchor="ctr"/>
          <a:lstStyle/>
          <a:p>
            <a:pPr algn="ctr" indent="0" marL="0">
              <a:buNone/>
            </a:pPr>
            <a:r>
              <a:rPr lang="en-US" sz="1600" b="1" spc="300" kern="0" dirty="0">
                <a:solidFill>
                  <a:srgbClr val="62A8C4"/>
                </a:solidFill>
                <a:latin typeface="Arial" pitchFamily="34" charset="0"/>
                <a:ea typeface="Arial" pitchFamily="34" charset="-122"/>
                <a:cs typeface="Arial" pitchFamily="34" charset="-120"/>
              </a:rPr>
              <a:t>LA PAZ CABO VELAS TIBURONES</a:t>
            </a:r>
            <a:endParaRPr lang="en-US" sz="1600" dirty="0"/>
          </a:p>
        </p:txBody>
      </p:sp>
      <p:sp>
        <p:nvSpPr>
          <p:cNvPr id="4" name="Text 1"/>
          <p:cNvSpPr/>
          <p:nvPr/>
        </p:nvSpPr>
        <p:spPr>
          <a:xfrm>
            <a:off x="457200" y="3017520"/>
            <a:ext cx="8229600" cy="777240"/>
          </a:xfrm>
          <a:prstGeom prst="rect">
            <a:avLst/>
          </a:prstGeom>
          <a:noFill/>
          <a:ln/>
        </p:spPr>
        <p:txBody>
          <a:bodyPr wrap="square" lIns="0" tIns="0" rIns="0" bIns="0" rtlCol="0" anchor="ctr"/>
          <a:lstStyle/>
          <a:p>
            <a:pPr algn="ctr" indent="0" marL="0">
              <a:buNone/>
            </a:pPr>
            <a:r>
              <a:rPr lang="en-US" sz="4400" b="1" dirty="0">
                <a:solidFill>
                  <a:srgbClr val="FFFFFF"/>
                </a:solidFill>
                <a:latin typeface="Arial" pitchFamily="34" charset="0"/>
                <a:ea typeface="Arial" pitchFamily="34" charset="-122"/>
                <a:cs typeface="Arial" pitchFamily="34" charset="-120"/>
              </a:rPr>
              <a:t>FULL COURT </a:t>
            </a:r>
            <a:pPr algn="ctr" indent="0" marL="0">
              <a:buNone/>
            </a:pPr>
            <a:r>
              <a:rPr lang="en-US" sz="4400" b="1" dirty="0">
                <a:solidFill>
                  <a:srgbClr val="62A8C4"/>
                </a:solidFill>
                <a:latin typeface="Arial" pitchFamily="34" charset="0"/>
                <a:ea typeface="Arial" pitchFamily="34" charset="-122"/>
                <a:cs typeface="Arial" pitchFamily="34" charset="-120"/>
              </a:rPr>
              <a:t>PROGRAM</a:t>
            </a:r>
            <a:endParaRPr lang="en-US" sz="4400" dirty="0"/>
          </a:p>
        </p:txBody>
      </p:sp>
      <p:sp>
        <p:nvSpPr>
          <p:cNvPr id="5" name="Text 2"/>
          <p:cNvSpPr/>
          <p:nvPr/>
        </p:nvSpPr>
        <p:spPr>
          <a:xfrm>
            <a:off x="457200" y="3822192"/>
            <a:ext cx="8229600" cy="365760"/>
          </a:xfrm>
          <a:prstGeom prst="rect">
            <a:avLst/>
          </a:prstGeom>
          <a:noFill/>
          <a:ln/>
        </p:spPr>
        <p:txBody>
          <a:bodyPr wrap="square" lIns="0" tIns="0" rIns="0" bIns="0" rtlCol="0" anchor="ctr"/>
          <a:lstStyle/>
          <a:p>
            <a:pPr algn="ctr" indent="0" marL="0">
              <a:buNone/>
            </a:pPr>
            <a:r>
              <a:rPr lang="en-US" sz="1800" b="1" dirty="0">
                <a:solidFill>
                  <a:srgbClr val="E4ECF0"/>
                </a:solidFill>
                <a:latin typeface="Arial" pitchFamily="34" charset="0"/>
                <a:ea typeface="Arial" pitchFamily="34" charset="-122"/>
                <a:cs typeface="Arial" pitchFamily="34" charset="-120"/>
              </a:rPr>
              <a:t>Built by Coach John Sandberg</a:t>
            </a:r>
            <a:endParaRPr lang="en-US" sz="1800" dirty="0"/>
          </a:p>
        </p:txBody>
      </p:sp>
      <p:sp>
        <p:nvSpPr>
          <p:cNvPr id="6" name="Text 3"/>
          <p:cNvSpPr/>
          <p:nvPr/>
        </p:nvSpPr>
        <p:spPr>
          <a:xfrm>
            <a:off x="457200" y="4315968"/>
            <a:ext cx="8229600" cy="457200"/>
          </a:xfrm>
          <a:prstGeom prst="rect">
            <a:avLst/>
          </a:prstGeom>
          <a:noFill/>
          <a:ln/>
        </p:spPr>
        <p:txBody>
          <a:bodyPr wrap="square" lIns="0" tIns="0" rIns="0" bIns="0" rtlCol="0" anchor="ctr"/>
          <a:lstStyle/>
          <a:p>
            <a:pPr algn="ctr" indent="0" marL="0">
              <a:buNone/>
            </a:pPr>
            <a:r>
              <a:rPr lang="en-US" sz="1100" dirty="0">
                <a:solidFill>
                  <a:srgbClr val="9FB4C0"/>
                </a:solidFill>
                <a:latin typeface="Arial" pitchFamily="34" charset="0"/>
                <a:ea typeface="Arial" pitchFamily="34" charset="-122"/>
                <a:cs typeface="Arial" pitchFamily="34" charset="-120"/>
              </a:rPr>
              <a:t>Animated Playbook Edition  ·  2026 Coach’s Edition  ·  Use ▸ or click to step each play — players move between phases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1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0"/>
          <p:cNvSpPr/>
          <p:nvPr/>
        </p:nvSpPr>
        <p:spPr>
          <a:xfrm flipV="1">
            <a:off x="2768006" y="1602924"/>
            <a:ext cx="785509" cy="148833"/>
          </a:xfrm>
          <a:prstGeom prst="line">
            <a:avLst/>
          </a:prstGeom>
          <a:noFill/>
          <a:ln w="19050">
            <a:solidFill>
              <a:srgbClr val="14283A"/>
            </a:solidFill>
            <a:prstDash val="solid"/>
          </a:ln>
        </p:spPr>
      </p:sp>
      <p:sp>
        <p:nvSpPr>
          <p:cNvPr id="14" name="tr-10-0"/>
          <p:cNvSpPr/>
          <p:nvPr/>
        </p:nvSpPr>
        <p:spPr>
          <a:xfrm flipV="1">
            <a:off x="3553514" y="1478896"/>
            <a:ext cx="644944" cy="124028"/>
          </a:xfrm>
          <a:prstGeom prst="line">
            <a:avLst/>
          </a:prstGeom>
          <a:noFill/>
          <a:ln w="19050">
            <a:solidFill>
              <a:srgbClr val="14283A"/>
            </a:solidFill>
            <a:prstDash val="solid"/>
            <a:tailEnd type="triangle"/>
          </a:ln>
        </p:spPr>
      </p:sp>
      <p:sp>
        <p:nvSpPr>
          <p:cNvPr id="15" name="tr-10-1"/>
          <p:cNvSpPr/>
          <p:nvPr/>
        </p:nvSpPr>
        <p:spPr>
          <a:xfrm flipH="1">
            <a:off x="3842912" y="1478896"/>
            <a:ext cx="355546" cy="1653702"/>
          </a:xfrm>
          <a:prstGeom prst="line">
            <a:avLst/>
          </a:prstGeom>
          <a:noFill/>
          <a:ln w="19050">
            <a:solidFill>
              <a:srgbClr val="14283A"/>
            </a:solidFill>
            <a:prstDash val="solid"/>
            <a:tailEnd type="triangle"/>
          </a:ln>
        </p:spPr>
      </p:sp>
      <p:sp>
        <p:nvSpPr>
          <p:cNvPr id="16"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7"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4090967" y="1371405"/>
            <a:ext cx="214981" cy="214981"/>
          </a:xfrm>
          <a:prstGeom prst="ellipse">
            <a:avLst/>
          </a:prstGeom>
          <a:solidFill>
            <a:srgbClr val="FFFFFF"/>
          </a:solidFill>
          <a:ln w="19050">
            <a:solidFill>
              <a:srgbClr val="14283A"/>
            </a:solidFill>
            <a:prstDash val="solid"/>
          </a:ln>
        </p:spPr>
      </p:sp>
      <p:sp>
        <p:nvSpPr>
          <p:cNvPr id="19" name="!!no2"/>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371117" y="3769274"/>
            <a:ext cx="214981" cy="214981"/>
          </a:xfrm>
          <a:prstGeom prst="ellipse">
            <a:avLst/>
          </a:prstGeom>
          <a:solidFill>
            <a:srgbClr val="FFFFFF"/>
          </a:solidFill>
          <a:ln w="19050">
            <a:solidFill>
              <a:srgbClr val="14283A"/>
            </a:solidFill>
            <a:prstDash val="solid"/>
          </a:ln>
        </p:spPr>
      </p:sp>
      <p:sp>
        <p:nvSpPr>
          <p:cNvPr id="21" name="!!no3"/>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735421" y="3025108"/>
            <a:ext cx="214981" cy="214981"/>
          </a:xfrm>
          <a:prstGeom prst="ellipse">
            <a:avLst/>
          </a:prstGeom>
          <a:solidFill>
            <a:srgbClr val="FFFFFF"/>
          </a:solidFill>
          <a:ln w="19050">
            <a:solidFill>
              <a:srgbClr val="14283A"/>
            </a:solidFill>
            <a:prstDash val="solid"/>
          </a:ln>
        </p:spPr>
      </p:sp>
      <p:sp>
        <p:nvSpPr>
          <p:cNvPr id="23" name="!!no4"/>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006813" y="3025108"/>
            <a:ext cx="214981" cy="214981"/>
          </a:xfrm>
          <a:prstGeom prst="ellipse">
            <a:avLst/>
          </a:prstGeom>
          <a:solidFill>
            <a:srgbClr val="FFFFFF"/>
          </a:solidFill>
          <a:ln w="19050">
            <a:solidFill>
              <a:srgbClr val="14283A"/>
            </a:solidFill>
            <a:prstDash val="solid"/>
          </a:ln>
        </p:spPr>
      </p:sp>
      <p:sp>
        <p:nvSpPr>
          <p:cNvPr id="25" name="!!no5"/>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8" name="notebox-10"/>
          <p:cNvSpPr/>
          <p:nvPr/>
        </p:nvSpPr>
        <p:spPr>
          <a:xfrm>
            <a:off x="4911495" y="2606040"/>
            <a:ext cx="3821025" cy="1143000"/>
          </a:xfrm>
          <a:prstGeom prst="roundRect">
            <a:avLst>
              <a:gd name="adj" fmla="val 4800"/>
            </a:avLst>
          </a:prstGeom>
          <a:solidFill>
            <a:srgbClr val="E3EDF2"/>
          </a:solidFill>
          <a:ln/>
        </p:spPr>
      </p:sp>
      <p:sp>
        <p:nvSpPr>
          <p:cNvPr id="29" name="notelbl-1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30" name="note-1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Fill and play on. This is our offense: no play call, just habits the defense can’t scout.</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WEAKSIDE FLARE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Hammer (Spurs)</a:t>
            </a:r>
            <a:endParaRPr lang="en-US" sz="2200" dirty="0"/>
          </a:p>
        </p:txBody>
      </p:sp>
      <p:sp>
        <p:nvSpPr>
          <p:cNvPr id="4" name="ph-10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0-0"/>
          <p:cNvSpPr/>
          <p:nvPr/>
        </p:nvSpPr>
        <p:spPr>
          <a:xfrm flipV="1">
            <a:off x="3842912" y="2223062"/>
            <a:ext cx="206713" cy="868194"/>
          </a:xfrm>
          <a:prstGeom prst="line">
            <a:avLst/>
          </a:prstGeom>
          <a:noFill/>
          <a:ln w="19050">
            <a:solidFill>
              <a:srgbClr val="14283A"/>
            </a:solidFill>
            <a:prstDash val="sysDot"/>
          </a:ln>
        </p:spPr>
      </p:sp>
      <p:sp>
        <p:nvSpPr>
          <p:cNvPr id="14" name="tr-100-0"/>
          <p:cNvSpPr/>
          <p:nvPr/>
        </p:nvSpPr>
        <p:spPr>
          <a:xfrm flipH="1" flipV="1">
            <a:off x="3718884" y="1751757"/>
            <a:ext cx="330740" cy="471305"/>
          </a:xfrm>
          <a:prstGeom prst="line">
            <a:avLst/>
          </a:prstGeom>
          <a:noFill/>
          <a:ln w="19050">
            <a:solidFill>
              <a:srgbClr val="14283A"/>
            </a:solidFill>
            <a:prstDash val="sysDot"/>
            <a:tailEnd type="triangle"/>
          </a:ln>
        </p:spPr>
      </p:sp>
      <p:sp>
        <p:nvSpPr>
          <p:cNvPr id="15" name="tr-100-1"/>
          <p:cNvSpPr/>
          <p:nvPr/>
        </p:nvSpPr>
        <p:spPr>
          <a:xfrm flipH="1">
            <a:off x="3983477" y="1478896"/>
            <a:ext cx="214981" cy="1380841"/>
          </a:xfrm>
          <a:prstGeom prst="line">
            <a:avLst/>
          </a:prstGeom>
          <a:noFill/>
          <a:ln w="19050">
            <a:solidFill>
              <a:srgbClr val="14283A"/>
            </a:solidFill>
            <a:prstDash val="solid"/>
            <a:tailEnd type="triangle"/>
          </a:ln>
        </p:spPr>
      </p:sp>
      <p:sp>
        <p:nvSpPr>
          <p:cNvPr id="16" name="!!o1"/>
          <p:cNvSpPr/>
          <p:nvPr/>
        </p:nvSpPr>
        <p:spPr>
          <a:xfrm>
            <a:off x="3611394" y="1644266"/>
            <a:ext cx="214981" cy="214981"/>
          </a:xfrm>
          <a:prstGeom prst="ellipse">
            <a:avLst/>
          </a:prstGeom>
          <a:solidFill>
            <a:srgbClr val="FFFFFF"/>
          </a:solidFill>
          <a:ln w="19050">
            <a:solidFill>
              <a:srgbClr val="14283A"/>
            </a:solidFill>
            <a:prstDash val="solid"/>
          </a:ln>
        </p:spPr>
      </p:sp>
      <p:sp>
        <p:nvSpPr>
          <p:cNvPr id="17" name="!!no1"/>
          <p:cNvSpPr/>
          <p:nvPr/>
        </p:nvSpPr>
        <p:spPr>
          <a:xfrm>
            <a:off x="3611394"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006813" y="2818395"/>
            <a:ext cx="214981" cy="214981"/>
          </a:xfrm>
          <a:prstGeom prst="ellipse">
            <a:avLst/>
          </a:prstGeom>
          <a:solidFill>
            <a:srgbClr val="FFFFFF"/>
          </a:solidFill>
          <a:ln w="19050">
            <a:solidFill>
              <a:srgbClr val="14283A"/>
            </a:solidFill>
            <a:prstDash val="solid"/>
          </a:ln>
        </p:spPr>
      </p:sp>
      <p:sp>
        <p:nvSpPr>
          <p:cNvPr id="19" name="!!no2"/>
          <p:cNvSpPr/>
          <p:nvPr/>
        </p:nvSpPr>
        <p:spPr>
          <a:xfrm>
            <a:off x="1006813"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875986" y="2752247"/>
            <a:ext cx="214981" cy="214981"/>
          </a:xfrm>
          <a:prstGeom prst="ellipse">
            <a:avLst/>
          </a:prstGeom>
          <a:solidFill>
            <a:srgbClr val="FFFFFF"/>
          </a:solidFill>
          <a:ln w="19050">
            <a:solidFill>
              <a:srgbClr val="14283A"/>
            </a:solidFill>
            <a:prstDash val="solid"/>
          </a:ln>
        </p:spPr>
      </p:sp>
      <p:sp>
        <p:nvSpPr>
          <p:cNvPr id="21" name="!!no3"/>
          <p:cNvSpPr/>
          <p:nvPr/>
        </p:nvSpPr>
        <p:spPr>
          <a:xfrm>
            <a:off x="3875986" y="275224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1916349" y="2322284"/>
            <a:ext cx="214981" cy="214981"/>
          </a:xfrm>
          <a:prstGeom prst="ellipse">
            <a:avLst/>
          </a:prstGeom>
          <a:solidFill>
            <a:srgbClr val="FFFFFF"/>
          </a:solidFill>
          <a:ln w="19050">
            <a:solidFill>
              <a:srgbClr val="14283A"/>
            </a:solidFill>
            <a:prstDash val="solid"/>
          </a:ln>
        </p:spPr>
      </p:sp>
      <p:sp>
        <p:nvSpPr>
          <p:cNvPr id="23" name="!!no4"/>
          <p:cNvSpPr/>
          <p:nvPr/>
        </p:nvSpPr>
        <p:spPr>
          <a:xfrm>
            <a:off x="1916349" y="23222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371117" y="3727931"/>
            <a:ext cx="214981" cy="214981"/>
          </a:xfrm>
          <a:prstGeom prst="ellipse">
            <a:avLst/>
          </a:prstGeom>
          <a:solidFill>
            <a:srgbClr val="FFFFFF"/>
          </a:solidFill>
          <a:ln w="19050">
            <a:solidFill>
              <a:srgbClr val="14283A"/>
            </a:solidFill>
            <a:prstDash val="solid"/>
          </a:ln>
        </p:spPr>
      </p:sp>
      <p:sp>
        <p:nvSpPr>
          <p:cNvPr id="25" name="!!no5"/>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776764" y="162772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Gregg Popovich’s masterpiece, drilled by San Antonio for two decades: a baseline drive on one side, and at the exact same moment a back-screen (“the hammer”) along the opposite baseline drops a shooter into the weak corner. Help defenders watch the ball — none of them see the screen behind their heads.</a:t>
            </a:r>
            <a:endParaRPr lang="en-US" sz="950" dirty="0"/>
          </a:p>
        </p:txBody>
      </p:sp>
      <p:sp>
        <p:nvSpPr>
          <p:cNvPr id="28" name="notebox-100"/>
          <p:cNvSpPr/>
          <p:nvPr/>
        </p:nvSpPr>
        <p:spPr>
          <a:xfrm>
            <a:off x="4911495" y="2606040"/>
            <a:ext cx="3821025" cy="1143000"/>
          </a:xfrm>
          <a:prstGeom prst="roundRect">
            <a:avLst>
              <a:gd name="adj" fmla="val 4800"/>
            </a:avLst>
          </a:prstGeom>
          <a:solidFill>
            <a:srgbClr val="E3EDF2"/>
          </a:solidFill>
          <a:ln/>
        </p:spPr>
      </p:sp>
      <p:sp>
        <p:nvSpPr>
          <p:cNvPr id="29" name="notelbl-10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10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attacks baseline — the ballside corner lifts to clear the runway and drag his defender out.</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WEAKSIDE FLARE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Hammer (Spurs)</a:t>
            </a:r>
            <a:endParaRPr lang="en-US" sz="2200" dirty="0"/>
          </a:p>
        </p:txBody>
      </p:sp>
      <p:sp>
        <p:nvSpPr>
          <p:cNvPr id="4" name="ph-10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1-0"/>
          <p:cNvSpPr/>
          <p:nvPr/>
        </p:nvSpPr>
        <p:spPr>
          <a:xfrm flipH="1" flipV="1">
            <a:off x="1304479" y="1702146"/>
            <a:ext cx="719360" cy="727629"/>
          </a:xfrm>
          <a:prstGeom prst="line">
            <a:avLst/>
          </a:prstGeom>
          <a:noFill/>
          <a:ln w="44450">
            <a:solidFill>
              <a:srgbClr val="2E7391">
                <a:alpha val="65000"/>
              </a:srgbClr>
            </a:solidFill>
            <a:prstDash val="solid"/>
            <a:tailEnd type="oval"/>
          </a:ln>
        </p:spPr>
      </p:sp>
      <p:sp>
        <p:nvSpPr>
          <p:cNvPr id="14" name="tr-101-1"/>
          <p:cNvSpPr/>
          <p:nvPr/>
        </p:nvSpPr>
        <p:spPr>
          <a:xfrm flipH="1" flipV="1">
            <a:off x="891054" y="2032886"/>
            <a:ext cx="223250" cy="892999"/>
          </a:xfrm>
          <a:prstGeom prst="line">
            <a:avLst/>
          </a:prstGeom>
          <a:noFill/>
          <a:ln w="19050">
            <a:solidFill>
              <a:srgbClr val="14283A"/>
            </a:solidFill>
            <a:prstDash val="solid"/>
          </a:ln>
        </p:spPr>
      </p:sp>
      <p:sp>
        <p:nvSpPr>
          <p:cNvPr id="15" name="tr-101-1"/>
          <p:cNvSpPr/>
          <p:nvPr/>
        </p:nvSpPr>
        <p:spPr>
          <a:xfrm flipH="1" flipV="1">
            <a:off x="758757" y="1478896"/>
            <a:ext cx="132296" cy="553990"/>
          </a:xfrm>
          <a:prstGeom prst="line">
            <a:avLst/>
          </a:prstGeom>
          <a:noFill/>
          <a:ln w="19050">
            <a:solidFill>
              <a:srgbClr val="14283A"/>
            </a:solidFill>
            <a:prstDash val="solid"/>
            <a:tailEnd type="triangle"/>
          </a:ln>
        </p:spPr>
      </p:sp>
      <p:sp>
        <p:nvSpPr>
          <p:cNvPr id="16" name="!!o1"/>
          <p:cNvSpPr/>
          <p:nvPr/>
        </p:nvSpPr>
        <p:spPr>
          <a:xfrm>
            <a:off x="3611394" y="1644266"/>
            <a:ext cx="214981" cy="214981"/>
          </a:xfrm>
          <a:prstGeom prst="ellipse">
            <a:avLst/>
          </a:prstGeom>
          <a:solidFill>
            <a:srgbClr val="FFFFFF"/>
          </a:solidFill>
          <a:ln w="19050">
            <a:solidFill>
              <a:srgbClr val="14283A"/>
            </a:solidFill>
            <a:prstDash val="solid"/>
          </a:ln>
        </p:spPr>
      </p:sp>
      <p:sp>
        <p:nvSpPr>
          <p:cNvPr id="17" name="!!no1"/>
          <p:cNvSpPr/>
          <p:nvPr/>
        </p:nvSpPr>
        <p:spPr>
          <a:xfrm>
            <a:off x="3611394"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875986" y="2752247"/>
            <a:ext cx="214981" cy="214981"/>
          </a:xfrm>
          <a:prstGeom prst="ellipse">
            <a:avLst/>
          </a:prstGeom>
          <a:solidFill>
            <a:srgbClr val="FFFFFF"/>
          </a:solidFill>
          <a:ln w="19050">
            <a:solidFill>
              <a:srgbClr val="14283A"/>
            </a:solidFill>
            <a:prstDash val="solid"/>
          </a:ln>
        </p:spPr>
      </p:sp>
      <p:sp>
        <p:nvSpPr>
          <p:cNvPr id="21" name="!!no3"/>
          <p:cNvSpPr/>
          <p:nvPr/>
        </p:nvSpPr>
        <p:spPr>
          <a:xfrm>
            <a:off x="3875986" y="275224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1196989" y="1594655"/>
            <a:ext cx="214981" cy="214981"/>
          </a:xfrm>
          <a:prstGeom prst="ellipse">
            <a:avLst/>
          </a:prstGeom>
          <a:solidFill>
            <a:srgbClr val="FFFFFF"/>
          </a:solidFill>
          <a:ln w="19050">
            <a:solidFill>
              <a:srgbClr val="14283A"/>
            </a:solidFill>
            <a:prstDash val="solid"/>
          </a:ln>
        </p:spPr>
      </p:sp>
      <p:sp>
        <p:nvSpPr>
          <p:cNvPr id="23" name="!!no4"/>
          <p:cNvSpPr/>
          <p:nvPr/>
        </p:nvSpPr>
        <p:spPr>
          <a:xfrm>
            <a:off x="1196989" y="159465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371117" y="3727931"/>
            <a:ext cx="214981" cy="214981"/>
          </a:xfrm>
          <a:prstGeom prst="ellipse">
            <a:avLst/>
          </a:prstGeom>
          <a:solidFill>
            <a:srgbClr val="FFFFFF"/>
          </a:solidFill>
          <a:ln w="19050">
            <a:solidFill>
              <a:srgbClr val="14283A"/>
            </a:solidFill>
            <a:prstDash val="solid"/>
          </a:ln>
        </p:spPr>
      </p:sp>
      <p:sp>
        <p:nvSpPr>
          <p:cNvPr id="25" name="!!no5"/>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776764" y="162772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Gregg Popovich’s masterpiece, drilled by San Antonio for two decades: a baseline drive on one side, and at the exact same moment a back-screen (“the hammer”) along the opposite baseline drops a shooter into the weak corner. Help defenders watch the ball — none of them see the screen behind their heads.</a:t>
            </a:r>
            <a:endParaRPr lang="en-US" sz="950" dirty="0"/>
          </a:p>
        </p:txBody>
      </p:sp>
      <p:sp>
        <p:nvSpPr>
          <p:cNvPr id="28" name="notebox-101"/>
          <p:cNvSpPr/>
          <p:nvPr/>
        </p:nvSpPr>
        <p:spPr>
          <a:xfrm>
            <a:off x="4911495" y="2606040"/>
            <a:ext cx="3821025" cy="1143000"/>
          </a:xfrm>
          <a:prstGeom prst="roundRect">
            <a:avLst>
              <a:gd name="adj" fmla="val 4800"/>
            </a:avLst>
          </a:prstGeom>
          <a:solidFill>
            <a:srgbClr val="E3EDF2"/>
          </a:solidFill>
          <a:ln/>
        </p:spPr>
      </p:sp>
      <p:sp>
        <p:nvSpPr>
          <p:cNvPr id="29" name="notelbl-10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0" name="note-10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HAMMER: as help collapses on the drive, 4 back-screens along the weakside baseline and 2 drops to the corner — behind everyone’s heads.</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WEAKSIDE FLARE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Hammer (Spurs)</a:t>
            </a:r>
            <a:endParaRPr lang="en-US" sz="2200" dirty="0"/>
          </a:p>
        </p:txBody>
      </p:sp>
      <p:sp>
        <p:nvSpPr>
          <p:cNvPr id="4" name="ph-10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02"/>
          <p:cNvSpPr/>
          <p:nvPr/>
        </p:nvSpPr>
        <p:spPr>
          <a:xfrm flipH="1" flipV="1">
            <a:off x="866248" y="1404479"/>
            <a:ext cx="2960127" cy="272861"/>
          </a:xfrm>
          <a:prstGeom prst="line">
            <a:avLst/>
          </a:prstGeom>
          <a:noFill/>
          <a:ln w="19050">
            <a:solidFill>
              <a:srgbClr val="2E7391"/>
            </a:solidFill>
            <a:prstDash val="dash"/>
            <a:tailEnd type="triangle"/>
          </a:ln>
        </p:spPr>
      </p:sp>
      <p:sp>
        <p:nvSpPr>
          <p:cNvPr id="14" name="!!o1"/>
          <p:cNvSpPr/>
          <p:nvPr/>
        </p:nvSpPr>
        <p:spPr>
          <a:xfrm>
            <a:off x="3611394" y="1644266"/>
            <a:ext cx="214981" cy="214981"/>
          </a:xfrm>
          <a:prstGeom prst="ellipse">
            <a:avLst/>
          </a:prstGeom>
          <a:solidFill>
            <a:srgbClr val="FFFFFF"/>
          </a:solidFill>
          <a:ln w="19050">
            <a:solidFill>
              <a:srgbClr val="14283A"/>
            </a:solidFill>
            <a:prstDash val="solid"/>
          </a:ln>
        </p:spPr>
      </p:sp>
      <p:sp>
        <p:nvSpPr>
          <p:cNvPr id="15" name="!!no1"/>
          <p:cNvSpPr/>
          <p:nvPr/>
        </p:nvSpPr>
        <p:spPr>
          <a:xfrm>
            <a:off x="3611394"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7"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3875986" y="2752247"/>
            <a:ext cx="214981" cy="214981"/>
          </a:xfrm>
          <a:prstGeom prst="ellipse">
            <a:avLst/>
          </a:prstGeom>
          <a:solidFill>
            <a:srgbClr val="FFFFFF"/>
          </a:solidFill>
          <a:ln w="19050">
            <a:solidFill>
              <a:srgbClr val="14283A"/>
            </a:solidFill>
            <a:prstDash val="solid"/>
          </a:ln>
        </p:spPr>
      </p:sp>
      <p:sp>
        <p:nvSpPr>
          <p:cNvPr id="19" name="!!no3"/>
          <p:cNvSpPr/>
          <p:nvPr/>
        </p:nvSpPr>
        <p:spPr>
          <a:xfrm>
            <a:off x="3875986" y="275224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1196989" y="1594655"/>
            <a:ext cx="214981" cy="214981"/>
          </a:xfrm>
          <a:prstGeom prst="ellipse">
            <a:avLst/>
          </a:prstGeom>
          <a:solidFill>
            <a:srgbClr val="FFFFFF"/>
          </a:solidFill>
          <a:ln w="19050">
            <a:solidFill>
              <a:srgbClr val="14283A"/>
            </a:solidFill>
            <a:prstDash val="solid"/>
          </a:ln>
        </p:spPr>
      </p:sp>
      <p:sp>
        <p:nvSpPr>
          <p:cNvPr id="21" name="!!no4"/>
          <p:cNvSpPr/>
          <p:nvPr/>
        </p:nvSpPr>
        <p:spPr>
          <a:xfrm>
            <a:off x="1196989" y="159465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371117" y="3727931"/>
            <a:ext cx="214981" cy="214981"/>
          </a:xfrm>
          <a:prstGeom prst="ellipse">
            <a:avLst/>
          </a:prstGeom>
          <a:solidFill>
            <a:srgbClr val="FFFFFF"/>
          </a:solidFill>
          <a:ln w="19050">
            <a:solidFill>
              <a:srgbClr val="14283A"/>
            </a:solidFill>
            <a:prstDash val="solid"/>
          </a:ln>
        </p:spPr>
      </p:sp>
      <p:sp>
        <p:nvSpPr>
          <p:cNvPr id="23" name="!!no5"/>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816637" y="1354868"/>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Gregg Popovich’s masterpiece, drilled by San Antonio for two decades: a baseline drive on one side, and at the exact same moment a back-screen (“the hammer”) along the opposite baseline drops a shooter into the weak corner. Help defenders watch the ball — none of them see the screen behind their heads.</a:t>
            </a:r>
            <a:endParaRPr lang="en-US" sz="950" dirty="0"/>
          </a:p>
        </p:txBody>
      </p:sp>
      <p:sp>
        <p:nvSpPr>
          <p:cNvPr id="26" name="notebox-102"/>
          <p:cNvSpPr/>
          <p:nvPr/>
        </p:nvSpPr>
        <p:spPr>
          <a:xfrm>
            <a:off x="4911495" y="2606040"/>
            <a:ext cx="3821025" cy="1143000"/>
          </a:xfrm>
          <a:prstGeom prst="roundRect">
            <a:avLst>
              <a:gd name="adj" fmla="val 4800"/>
            </a:avLst>
          </a:prstGeom>
          <a:solidFill>
            <a:srgbClr val="E3EDF2"/>
          </a:solidFill>
          <a:ln/>
        </p:spPr>
      </p:sp>
      <p:sp>
        <p:nvSpPr>
          <p:cNvPr id="27" name="notelbl-10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10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signature pass: baseline wraparound to the hammer corner — the one pass in basketball no help defense is built to stop.</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WEAKSIDE FLARE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Hammer (Spurs)</a:t>
            </a:r>
            <a:endParaRPr lang="en-US" sz="2200" dirty="0"/>
          </a:p>
        </p:txBody>
      </p:sp>
      <p:sp>
        <p:nvSpPr>
          <p:cNvPr id="4" name="ph-10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3-0"/>
          <p:cNvSpPr/>
          <p:nvPr/>
        </p:nvSpPr>
        <p:spPr>
          <a:xfrm>
            <a:off x="1304479" y="1702146"/>
            <a:ext cx="198444" cy="33074"/>
          </a:xfrm>
          <a:prstGeom prst="line">
            <a:avLst/>
          </a:prstGeom>
          <a:noFill/>
          <a:ln w="44450">
            <a:solidFill>
              <a:srgbClr val="2E7391">
                <a:alpha val="65000"/>
              </a:srgbClr>
            </a:solidFill>
            <a:prstDash val="solid"/>
            <a:tailEnd type="oval"/>
          </a:ln>
        </p:spPr>
      </p:sp>
      <p:sp>
        <p:nvSpPr>
          <p:cNvPr id="14" name="tr-103-1"/>
          <p:cNvSpPr/>
          <p:nvPr/>
        </p:nvSpPr>
        <p:spPr>
          <a:xfrm flipV="1">
            <a:off x="2478608" y="3769274"/>
            <a:ext cx="264592" cy="66148"/>
          </a:xfrm>
          <a:prstGeom prst="line">
            <a:avLst/>
          </a:prstGeom>
          <a:noFill/>
          <a:ln w="19050">
            <a:solidFill>
              <a:srgbClr val="14283A"/>
            </a:solidFill>
            <a:prstDash val="solid"/>
            <a:tailEnd type="triangle"/>
          </a:ln>
        </p:spPr>
      </p:sp>
      <p:sp>
        <p:nvSpPr>
          <p:cNvPr id="15" name="!!o1"/>
          <p:cNvSpPr/>
          <p:nvPr/>
        </p:nvSpPr>
        <p:spPr>
          <a:xfrm>
            <a:off x="3611394" y="1644266"/>
            <a:ext cx="214981" cy="214981"/>
          </a:xfrm>
          <a:prstGeom prst="ellipse">
            <a:avLst/>
          </a:prstGeom>
          <a:solidFill>
            <a:srgbClr val="FFFFFF"/>
          </a:solidFill>
          <a:ln w="19050">
            <a:solidFill>
              <a:srgbClr val="14283A"/>
            </a:solidFill>
            <a:prstDash val="solid"/>
          </a:ln>
        </p:spPr>
      </p:sp>
      <p:sp>
        <p:nvSpPr>
          <p:cNvPr id="16" name="!!no1"/>
          <p:cNvSpPr/>
          <p:nvPr/>
        </p:nvSpPr>
        <p:spPr>
          <a:xfrm>
            <a:off x="3611394"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3875986" y="2752247"/>
            <a:ext cx="214981" cy="214981"/>
          </a:xfrm>
          <a:prstGeom prst="ellipse">
            <a:avLst/>
          </a:prstGeom>
          <a:solidFill>
            <a:srgbClr val="FFFFFF"/>
          </a:solidFill>
          <a:ln w="19050">
            <a:solidFill>
              <a:srgbClr val="14283A"/>
            </a:solidFill>
            <a:prstDash val="solid"/>
          </a:ln>
        </p:spPr>
      </p:sp>
      <p:sp>
        <p:nvSpPr>
          <p:cNvPr id="20" name="!!no3"/>
          <p:cNvSpPr/>
          <p:nvPr/>
        </p:nvSpPr>
        <p:spPr>
          <a:xfrm>
            <a:off x="3875986" y="275224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1395433" y="1627729"/>
            <a:ext cx="214981" cy="214981"/>
          </a:xfrm>
          <a:prstGeom prst="ellipse">
            <a:avLst/>
          </a:prstGeom>
          <a:solidFill>
            <a:srgbClr val="FFFFFF"/>
          </a:solidFill>
          <a:ln w="19050">
            <a:solidFill>
              <a:srgbClr val="14283A"/>
            </a:solidFill>
            <a:prstDash val="solid"/>
          </a:ln>
        </p:spPr>
      </p:sp>
      <p:sp>
        <p:nvSpPr>
          <p:cNvPr id="22" name="!!no4"/>
          <p:cNvSpPr/>
          <p:nvPr/>
        </p:nvSpPr>
        <p:spPr>
          <a:xfrm>
            <a:off x="1395433" y="162772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635709" y="3661783"/>
            <a:ext cx="214981" cy="214981"/>
          </a:xfrm>
          <a:prstGeom prst="ellipse">
            <a:avLst/>
          </a:prstGeom>
          <a:solidFill>
            <a:srgbClr val="FFFFFF"/>
          </a:solidFill>
          <a:ln w="19050">
            <a:solidFill>
              <a:srgbClr val="14283A"/>
            </a:solidFill>
            <a:prstDash val="solid"/>
          </a:ln>
        </p:spPr>
      </p:sp>
      <p:sp>
        <p:nvSpPr>
          <p:cNvPr id="24" name="!!no5"/>
          <p:cNvSpPr/>
          <p:nvPr/>
        </p:nvSpPr>
        <p:spPr>
          <a:xfrm>
            <a:off x="263570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816637" y="1354868"/>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Gregg Popovich’s masterpiece, drilled by San Antonio for two decades: a baseline drive on one side, and at the exact same moment a back-screen (“the hammer”) along the opposite baseline drops a shooter into the weak corner. Help defenders watch the ball — none of them see the screen behind their heads.</a:t>
            </a:r>
            <a:endParaRPr lang="en-US" sz="950" dirty="0"/>
          </a:p>
        </p:txBody>
      </p:sp>
      <p:sp>
        <p:nvSpPr>
          <p:cNvPr id="27" name="notebox-103"/>
          <p:cNvSpPr/>
          <p:nvPr/>
        </p:nvSpPr>
        <p:spPr>
          <a:xfrm>
            <a:off x="4911495" y="2606040"/>
            <a:ext cx="3821025" cy="1143000"/>
          </a:xfrm>
          <a:prstGeom prst="roundRect">
            <a:avLst>
              <a:gd name="adj" fmla="val 4800"/>
            </a:avLst>
          </a:prstGeom>
          <a:solidFill>
            <a:srgbClr val="E3EDF2"/>
          </a:solidFill>
          <a:ln/>
        </p:spPr>
      </p:sp>
      <p:sp>
        <p:nvSpPr>
          <p:cNvPr id="28" name="notelbl-10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9" name="note-10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Screener seals into the dunker for the crash; 5 balances top for safety. Corner three or offensive board — both are wins.</a:t>
            </a:r>
            <a:endParaRPr lang="en-US" sz="1050" dirty="0"/>
          </a:p>
        </p:txBody>
      </p:sp>
      <p:sp>
        <p:nvSpPr>
          <p:cNvPr id="30" name="kp-103"/>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1" name="kpl-103"/>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wraparound baseline pass is the skill — throw it flat and hard off two feet, outside the defender.</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Hammer screen angle: back to the baseline, screening the defender’s low shoulder.</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Timing: screen arrives AS the driver picks up the ball, not before.</a:t>
            </a:r>
            <a:endParaRPr lang="en-US" sz="8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SHOOTER SPECIAL</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Elevator Doors (Warriors)</a:t>
            </a:r>
            <a:endParaRPr lang="en-US" sz="2200" dirty="0"/>
          </a:p>
        </p:txBody>
      </p:sp>
      <p:sp>
        <p:nvSpPr>
          <p:cNvPr id="4" name="ph-10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4"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2453802" y="1743488"/>
            <a:ext cx="214981" cy="214981"/>
          </a:xfrm>
          <a:prstGeom prst="ellipse">
            <a:avLst/>
          </a:prstGeom>
          <a:solidFill>
            <a:srgbClr val="FFFFFF"/>
          </a:solidFill>
          <a:ln w="19050">
            <a:solidFill>
              <a:srgbClr val="14283A"/>
            </a:solidFill>
            <a:prstDash val="solid"/>
          </a:ln>
        </p:spPr>
      </p:sp>
      <p:sp>
        <p:nvSpPr>
          <p:cNvPr id="16" name="!!no2"/>
          <p:cNvSpPr/>
          <p:nvPr/>
        </p:nvSpPr>
        <p:spPr>
          <a:xfrm>
            <a:off x="2453802" y="17434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1957691" y="2735710"/>
            <a:ext cx="214981" cy="214981"/>
          </a:xfrm>
          <a:prstGeom prst="ellipse">
            <a:avLst/>
          </a:prstGeom>
          <a:solidFill>
            <a:srgbClr val="FFFFFF"/>
          </a:solidFill>
          <a:ln w="19050">
            <a:solidFill>
              <a:srgbClr val="14283A"/>
            </a:solidFill>
            <a:prstDash val="solid"/>
          </a:ln>
        </p:spPr>
      </p:sp>
      <p:sp>
        <p:nvSpPr>
          <p:cNvPr id="20" name="!!no4"/>
          <p:cNvSpPr/>
          <p:nvPr/>
        </p:nvSpPr>
        <p:spPr>
          <a:xfrm>
            <a:off x="1957691" y="273571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784543" y="2735710"/>
            <a:ext cx="214981" cy="214981"/>
          </a:xfrm>
          <a:prstGeom prst="ellipse">
            <a:avLst/>
          </a:prstGeom>
          <a:solidFill>
            <a:srgbClr val="FFFFFF"/>
          </a:solidFill>
          <a:ln w="19050">
            <a:solidFill>
              <a:srgbClr val="14283A"/>
            </a:solidFill>
            <a:prstDash val="solid"/>
          </a:ln>
        </p:spPr>
      </p:sp>
      <p:sp>
        <p:nvSpPr>
          <p:cNvPr id="22" name="!!no5"/>
          <p:cNvSpPr/>
          <p:nvPr/>
        </p:nvSpPr>
        <p:spPr>
          <a:xfrm>
            <a:off x="2784543" y="273571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94079"/>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Golden State’s signature look for Stephen Curry: the shooter sprints from under the rim through a gap between two teammates — and the “doors” slam shut behind him, shoulder to shoulder. The trailing defender runs into a legal two-man wall, and the shooter is open by the width of an elevator.</a:t>
            </a:r>
            <a:endParaRPr lang="en-US" sz="950" dirty="0"/>
          </a:p>
        </p:txBody>
      </p:sp>
      <p:sp>
        <p:nvSpPr>
          <p:cNvPr id="25" name="notebox-104"/>
          <p:cNvSpPr/>
          <p:nvPr/>
        </p:nvSpPr>
        <p:spPr>
          <a:xfrm>
            <a:off x="4911495" y="2606040"/>
            <a:ext cx="3821025" cy="1143000"/>
          </a:xfrm>
          <a:prstGeom prst="roundRect">
            <a:avLst>
              <a:gd name="adj" fmla="val 4800"/>
            </a:avLst>
          </a:prstGeom>
          <a:solidFill>
            <a:srgbClr val="E3EDF2"/>
          </a:solidFill>
          <a:ln/>
        </p:spPr>
      </p:sp>
      <p:sp>
        <p:nvSpPr>
          <p:cNvPr id="26" name="notelbl-10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0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Called set for your best shooter: ATOs, end of quarter, or any time the defense is top-locking him around normal screens.</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SHOOTER SPECIAL</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Elevator Doors (Warriors)</a:t>
            </a:r>
            <a:endParaRPr lang="en-US" sz="2200" dirty="0"/>
          </a:p>
        </p:txBody>
      </p:sp>
      <p:sp>
        <p:nvSpPr>
          <p:cNvPr id="4" name="ph-10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5-0"/>
          <p:cNvSpPr/>
          <p:nvPr/>
        </p:nvSpPr>
        <p:spPr>
          <a:xfrm flipH="1">
            <a:off x="2495145" y="1850979"/>
            <a:ext cx="66148" cy="578796"/>
          </a:xfrm>
          <a:prstGeom prst="line">
            <a:avLst/>
          </a:prstGeom>
          <a:noFill/>
          <a:ln w="19050">
            <a:solidFill>
              <a:srgbClr val="14283A"/>
            </a:solidFill>
            <a:prstDash val="solid"/>
          </a:ln>
        </p:spPr>
      </p:sp>
      <p:sp>
        <p:nvSpPr>
          <p:cNvPr id="14" name="tr-105-0"/>
          <p:cNvSpPr/>
          <p:nvPr/>
        </p:nvSpPr>
        <p:spPr>
          <a:xfrm flipH="1">
            <a:off x="2478608" y="2429775"/>
            <a:ext cx="16537" cy="810314"/>
          </a:xfrm>
          <a:prstGeom prst="line">
            <a:avLst/>
          </a:prstGeom>
          <a:noFill/>
          <a:ln w="19050">
            <a:solidFill>
              <a:srgbClr val="14283A"/>
            </a:solidFill>
            <a:prstDash val="solid"/>
            <a:tailEnd type="triangle"/>
          </a:ln>
        </p:spPr>
      </p:sp>
      <p:sp>
        <p:nvSpPr>
          <p:cNvPr id="15"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6"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371117" y="3132598"/>
            <a:ext cx="214981" cy="214981"/>
          </a:xfrm>
          <a:prstGeom prst="ellipse">
            <a:avLst/>
          </a:prstGeom>
          <a:solidFill>
            <a:srgbClr val="FFFFFF"/>
          </a:solidFill>
          <a:ln w="19050">
            <a:solidFill>
              <a:srgbClr val="14283A"/>
            </a:solidFill>
            <a:prstDash val="solid"/>
          </a:ln>
        </p:spPr>
      </p:sp>
      <p:sp>
        <p:nvSpPr>
          <p:cNvPr id="18" name="!!no2"/>
          <p:cNvSpPr/>
          <p:nvPr/>
        </p:nvSpPr>
        <p:spPr>
          <a:xfrm>
            <a:off x="2371117"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1957691" y="2735710"/>
            <a:ext cx="214981" cy="214981"/>
          </a:xfrm>
          <a:prstGeom prst="ellipse">
            <a:avLst/>
          </a:prstGeom>
          <a:solidFill>
            <a:srgbClr val="FFFFFF"/>
          </a:solidFill>
          <a:ln w="19050">
            <a:solidFill>
              <a:srgbClr val="14283A"/>
            </a:solidFill>
            <a:prstDash val="solid"/>
          </a:ln>
        </p:spPr>
      </p:sp>
      <p:sp>
        <p:nvSpPr>
          <p:cNvPr id="22" name="!!no4"/>
          <p:cNvSpPr/>
          <p:nvPr/>
        </p:nvSpPr>
        <p:spPr>
          <a:xfrm>
            <a:off x="1957691" y="273571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784543" y="2735710"/>
            <a:ext cx="214981" cy="214981"/>
          </a:xfrm>
          <a:prstGeom prst="ellipse">
            <a:avLst/>
          </a:prstGeom>
          <a:solidFill>
            <a:srgbClr val="FFFFFF"/>
          </a:solidFill>
          <a:ln w="19050">
            <a:solidFill>
              <a:srgbClr val="14283A"/>
            </a:solidFill>
            <a:prstDash val="solid"/>
          </a:ln>
        </p:spPr>
      </p:sp>
      <p:sp>
        <p:nvSpPr>
          <p:cNvPr id="24" name="!!no5"/>
          <p:cNvSpPr/>
          <p:nvPr/>
        </p:nvSpPr>
        <p:spPr>
          <a:xfrm>
            <a:off x="2784543" y="273571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536487" y="3794079"/>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Golden State’s signature look for Stephen Curry: the shooter sprints from under the rim through a gap between two teammates — and the “doors” slam shut behind him, shoulder to shoulder. The trailing defender runs into a legal two-man wall, and the shooter is open by the width of an elevator.</a:t>
            </a:r>
            <a:endParaRPr lang="en-US" sz="950" dirty="0"/>
          </a:p>
        </p:txBody>
      </p:sp>
      <p:sp>
        <p:nvSpPr>
          <p:cNvPr id="27" name="notebox-105"/>
          <p:cNvSpPr/>
          <p:nvPr/>
        </p:nvSpPr>
        <p:spPr>
          <a:xfrm>
            <a:off x="4911495" y="2606040"/>
            <a:ext cx="3821025" cy="1143000"/>
          </a:xfrm>
          <a:prstGeom prst="roundRect">
            <a:avLst>
              <a:gd name="adj" fmla="val 4800"/>
            </a:avLst>
          </a:prstGeom>
          <a:solidFill>
            <a:srgbClr val="E3EDF2"/>
          </a:solidFill>
          <a:ln/>
        </p:spPr>
      </p:sp>
      <p:sp>
        <p:nvSpPr>
          <p:cNvPr id="28" name="notelbl-10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9" name="note-10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sprints from under the rim straight through the gap between the two “doors.”</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SHOOTER SPECIAL</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Elevator Doors (Warriors)</a:t>
            </a:r>
            <a:endParaRPr lang="en-US" sz="2200" dirty="0"/>
          </a:p>
        </p:txBody>
      </p:sp>
      <p:sp>
        <p:nvSpPr>
          <p:cNvPr id="4" name="ph-10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6-0"/>
          <p:cNvSpPr/>
          <p:nvPr/>
        </p:nvSpPr>
        <p:spPr>
          <a:xfrm>
            <a:off x="2065182" y="2843200"/>
            <a:ext cx="256324" cy="33074"/>
          </a:xfrm>
          <a:prstGeom prst="line">
            <a:avLst/>
          </a:prstGeom>
          <a:noFill/>
          <a:ln w="44450">
            <a:solidFill>
              <a:srgbClr val="2E7391">
                <a:alpha val="65000"/>
              </a:srgbClr>
            </a:solidFill>
            <a:prstDash val="solid"/>
            <a:tailEnd type="oval"/>
          </a:ln>
        </p:spPr>
      </p:sp>
      <p:sp>
        <p:nvSpPr>
          <p:cNvPr id="14" name="tr-106-1"/>
          <p:cNvSpPr/>
          <p:nvPr/>
        </p:nvSpPr>
        <p:spPr>
          <a:xfrm flipH="1">
            <a:off x="2635709" y="2843200"/>
            <a:ext cx="256324" cy="33074"/>
          </a:xfrm>
          <a:prstGeom prst="line">
            <a:avLst/>
          </a:prstGeom>
          <a:noFill/>
          <a:ln w="44450">
            <a:solidFill>
              <a:srgbClr val="2E7391">
                <a:alpha val="65000"/>
              </a:srgbClr>
            </a:solidFill>
            <a:prstDash val="solid"/>
            <a:tailEnd type="oval"/>
          </a:ln>
        </p:spPr>
      </p:sp>
      <p:sp>
        <p:nvSpPr>
          <p:cNvPr id="15"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6"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371117" y="3132598"/>
            <a:ext cx="214981" cy="214981"/>
          </a:xfrm>
          <a:prstGeom prst="ellipse">
            <a:avLst/>
          </a:prstGeom>
          <a:solidFill>
            <a:srgbClr val="FFFFFF"/>
          </a:solidFill>
          <a:ln w="19050">
            <a:solidFill>
              <a:srgbClr val="14283A"/>
            </a:solidFill>
            <a:prstDash val="solid"/>
          </a:ln>
        </p:spPr>
      </p:sp>
      <p:sp>
        <p:nvSpPr>
          <p:cNvPr id="18" name="!!no2"/>
          <p:cNvSpPr/>
          <p:nvPr/>
        </p:nvSpPr>
        <p:spPr>
          <a:xfrm>
            <a:off x="2371117"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2214015" y="2768784"/>
            <a:ext cx="214981" cy="214981"/>
          </a:xfrm>
          <a:prstGeom prst="ellipse">
            <a:avLst/>
          </a:prstGeom>
          <a:solidFill>
            <a:srgbClr val="FFFFFF"/>
          </a:solidFill>
          <a:ln w="19050">
            <a:solidFill>
              <a:srgbClr val="14283A"/>
            </a:solidFill>
            <a:prstDash val="solid"/>
          </a:ln>
        </p:spPr>
      </p:sp>
      <p:sp>
        <p:nvSpPr>
          <p:cNvPr id="22" name="!!no4"/>
          <p:cNvSpPr/>
          <p:nvPr/>
        </p:nvSpPr>
        <p:spPr>
          <a:xfrm>
            <a:off x="2214015"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528219" y="2768784"/>
            <a:ext cx="214981" cy="214981"/>
          </a:xfrm>
          <a:prstGeom prst="ellipse">
            <a:avLst/>
          </a:prstGeom>
          <a:solidFill>
            <a:srgbClr val="FFFFFF"/>
          </a:solidFill>
          <a:ln w="19050">
            <a:solidFill>
              <a:srgbClr val="14283A"/>
            </a:solidFill>
            <a:prstDash val="solid"/>
          </a:ln>
        </p:spPr>
      </p:sp>
      <p:sp>
        <p:nvSpPr>
          <p:cNvPr id="24" name="!!no5"/>
          <p:cNvSpPr/>
          <p:nvPr/>
        </p:nvSpPr>
        <p:spPr>
          <a:xfrm>
            <a:off x="2528219"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536487" y="3794079"/>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Golden State’s signature look for Stephen Curry: the shooter sprints from under the rim through a gap between two teammates — and the “doors” slam shut behind him, shoulder to shoulder. The trailing defender runs into a legal two-man wall, and the shooter is open by the width of an elevator.</a:t>
            </a:r>
            <a:endParaRPr lang="en-US" sz="950" dirty="0"/>
          </a:p>
        </p:txBody>
      </p:sp>
      <p:sp>
        <p:nvSpPr>
          <p:cNvPr id="27" name="notebox-106"/>
          <p:cNvSpPr/>
          <p:nvPr/>
        </p:nvSpPr>
        <p:spPr>
          <a:xfrm>
            <a:off x="4911495" y="2606040"/>
            <a:ext cx="3821025" cy="1143000"/>
          </a:xfrm>
          <a:prstGeom prst="roundRect">
            <a:avLst>
              <a:gd name="adj" fmla="val 4800"/>
            </a:avLst>
          </a:prstGeom>
          <a:solidFill>
            <a:srgbClr val="E3EDF2"/>
          </a:solidFill>
          <a:ln/>
        </p:spPr>
      </p:sp>
      <p:sp>
        <p:nvSpPr>
          <p:cNvPr id="28" name="notelbl-10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10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doors CLOSE — shoulder to shoulder, the instant 2 clears. The trailing defender hits a legal wall.</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SHOOTER SPECIAL</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Elevator Doors (Warriors)</a:t>
            </a:r>
            <a:endParaRPr lang="en-US" sz="2200" dirty="0"/>
          </a:p>
        </p:txBody>
      </p:sp>
      <p:sp>
        <p:nvSpPr>
          <p:cNvPr id="4" name="ph-10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07"/>
          <p:cNvSpPr/>
          <p:nvPr/>
        </p:nvSpPr>
        <p:spPr>
          <a:xfrm flipV="1">
            <a:off x="2586098" y="3165672"/>
            <a:ext cx="0" cy="678018"/>
          </a:xfrm>
          <a:prstGeom prst="line">
            <a:avLst/>
          </a:prstGeom>
          <a:noFill/>
          <a:ln w="19050">
            <a:solidFill>
              <a:srgbClr val="2E7391"/>
            </a:solidFill>
            <a:prstDash val="dash"/>
            <a:tailEnd type="triangle"/>
          </a:ln>
        </p:spPr>
      </p:sp>
      <p:sp>
        <p:nvSpPr>
          <p:cNvPr id="14"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5"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371117" y="3132598"/>
            <a:ext cx="214981" cy="214981"/>
          </a:xfrm>
          <a:prstGeom prst="ellipse">
            <a:avLst/>
          </a:prstGeom>
          <a:solidFill>
            <a:srgbClr val="FFFFFF"/>
          </a:solidFill>
          <a:ln w="19050">
            <a:solidFill>
              <a:srgbClr val="14283A"/>
            </a:solidFill>
            <a:prstDash val="solid"/>
          </a:ln>
        </p:spPr>
      </p:sp>
      <p:sp>
        <p:nvSpPr>
          <p:cNvPr id="17" name="!!no2"/>
          <p:cNvSpPr/>
          <p:nvPr/>
        </p:nvSpPr>
        <p:spPr>
          <a:xfrm>
            <a:off x="2371117"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214015" y="2768784"/>
            <a:ext cx="214981" cy="214981"/>
          </a:xfrm>
          <a:prstGeom prst="ellipse">
            <a:avLst/>
          </a:prstGeom>
          <a:solidFill>
            <a:srgbClr val="FFFFFF"/>
          </a:solidFill>
          <a:ln w="19050">
            <a:solidFill>
              <a:srgbClr val="14283A"/>
            </a:solidFill>
            <a:prstDash val="solid"/>
          </a:ln>
        </p:spPr>
      </p:sp>
      <p:sp>
        <p:nvSpPr>
          <p:cNvPr id="21" name="!!no4"/>
          <p:cNvSpPr/>
          <p:nvPr/>
        </p:nvSpPr>
        <p:spPr>
          <a:xfrm>
            <a:off x="2214015"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528219" y="2768784"/>
            <a:ext cx="214981" cy="214981"/>
          </a:xfrm>
          <a:prstGeom prst="ellipse">
            <a:avLst/>
          </a:prstGeom>
          <a:solidFill>
            <a:srgbClr val="FFFFFF"/>
          </a:solidFill>
          <a:ln w="19050">
            <a:solidFill>
              <a:srgbClr val="14283A"/>
            </a:solidFill>
            <a:prstDash val="solid"/>
          </a:ln>
        </p:spPr>
      </p:sp>
      <p:sp>
        <p:nvSpPr>
          <p:cNvPr id="23" name="!!no5"/>
          <p:cNvSpPr/>
          <p:nvPr/>
        </p:nvSpPr>
        <p:spPr>
          <a:xfrm>
            <a:off x="2528219"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11606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Golden State’s signature look for Stephen Curry: the shooter sprints from under the rim through a gap between two teammates — and the “doors” slam shut behind him, shoulder to shoulder. The trailing defender runs into a legal two-man wall, and the shooter is open by the width of an elevator.</a:t>
            </a:r>
            <a:endParaRPr lang="en-US" sz="950" dirty="0"/>
          </a:p>
        </p:txBody>
      </p:sp>
      <p:sp>
        <p:nvSpPr>
          <p:cNvPr id="26" name="notebox-107"/>
          <p:cNvSpPr/>
          <p:nvPr/>
        </p:nvSpPr>
        <p:spPr>
          <a:xfrm>
            <a:off x="4911495" y="2606040"/>
            <a:ext cx="3821025" cy="1143000"/>
          </a:xfrm>
          <a:prstGeom prst="roundRect">
            <a:avLst>
              <a:gd name="adj" fmla="val 4800"/>
            </a:avLst>
          </a:prstGeom>
          <a:solidFill>
            <a:srgbClr val="E3EDF2"/>
          </a:solidFill>
          <a:ln/>
        </p:spPr>
      </p:sp>
      <p:sp>
        <p:nvSpPr>
          <p:cNvPr id="27" name="notelbl-10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10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pass arrives as the doors shut — catch and shoot behind the wall.</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SHOOTER SPECIAL</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Elevator Doors (Warriors)</a:t>
            </a:r>
            <a:endParaRPr lang="en-US" sz="2200" dirty="0"/>
          </a:p>
        </p:txBody>
      </p:sp>
      <p:sp>
        <p:nvSpPr>
          <p:cNvPr id="4" name="ph-10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08-0"/>
          <p:cNvSpPr/>
          <p:nvPr/>
        </p:nvSpPr>
        <p:spPr>
          <a:xfrm>
            <a:off x="758757" y="1478896"/>
            <a:ext cx="355546" cy="1513137"/>
          </a:xfrm>
          <a:prstGeom prst="line">
            <a:avLst/>
          </a:prstGeom>
          <a:noFill/>
          <a:ln w="19050">
            <a:solidFill>
              <a:srgbClr val="14283A"/>
            </a:solidFill>
            <a:prstDash val="solid"/>
            <a:tailEnd type="triangle"/>
          </a:ln>
        </p:spPr>
      </p:sp>
      <p:sp>
        <p:nvSpPr>
          <p:cNvPr id="14"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5"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371117" y="3132598"/>
            <a:ext cx="214981" cy="214981"/>
          </a:xfrm>
          <a:prstGeom prst="ellipse">
            <a:avLst/>
          </a:prstGeom>
          <a:solidFill>
            <a:srgbClr val="FFFFFF"/>
          </a:solidFill>
          <a:ln w="19050">
            <a:solidFill>
              <a:srgbClr val="14283A"/>
            </a:solidFill>
            <a:prstDash val="solid"/>
          </a:ln>
        </p:spPr>
      </p:sp>
      <p:sp>
        <p:nvSpPr>
          <p:cNvPr id="17" name="!!no2"/>
          <p:cNvSpPr/>
          <p:nvPr/>
        </p:nvSpPr>
        <p:spPr>
          <a:xfrm>
            <a:off x="2371117"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2884543"/>
            <a:ext cx="214981" cy="214981"/>
          </a:xfrm>
          <a:prstGeom prst="ellipse">
            <a:avLst/>
          </a:prstGeom>
          <a:solidFill>
            <a:srgbClr val="FFFFFF"/>
          </a:solidFill>
          <a:ln w="19050">
            <a:solidFill>
              <a:srgbClr val="14283A"/>
            </a:solidFill>
            <a:prstDash val="solid"/>
          </a:ln>
        </p:spPr>
      </p:sp>
      <p:sp>
        <p:nvSpPr>
          <p:cNvPr id="19" name="!!no3"/>
          <p:cNvSpPr/>
          <p:nvPr/>
        </p:nvSpPr>
        <p:spPr>
          <a:xfrm>
            <a:off x="1006813" y="288454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214015" y="2768784"/>
            <a:ext cx="214981" cy="214981"/>
          </a:xfrm>
          <a:prstGeom prst="ellipse">
            <a:avLst/>
          </a:prstGeom>
          <a:solidFill>
            <a:srgbClr val="FFFFFF"/>
          </a:solidFill>
          <a:ln w="19050">
            <a:solidFill>
              <a:srgbClr val="14283A"/>
            </a:solidFill>
            <a:prstDash val="solid"/>
          </a:ln>
        </p:spPr>
      </p:sp>
      <p:sp>
        <p:nvSpPr>
          <p:cNvPr id="21" name="!!no4"/>
          <p:cNvSpPr/>
          <p:nvPr/>
        </p:nvSpPr>
        <p:spPr>
          <a:xfrm>
            <a:off x="2214015"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528219" y="2768784"/>
            <a:ext cx="214981" cy="214981"/>
          </a:xfrm>
          <a:prstGeom prst="ellipse">
            <a:avLst/>
          </a:prstGeom>
          <a:solidFill>
            <a:srgbClr val="FFFFFF"/>
          </a:solidFill>
          <a:ln w="19050">
            <a:solidFill>
              <a:srgbClr val="14283A"/>
            </a:solidFill>
            <a:prstDash val="solid"/>
          </a:ln>
        </p:spPr>
      </p:sp>
      <p:sp>
        <p:nvSpPr>
          <p:cNvPr id="23" name="!!no5"/>
          <p:cNvSpPr/>
          <p:nvPr/>
        </p:nvSpPr>
        <p:spPr>
          <a:xfrm>
            <a:off x="2528219" y="27687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11606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Golden State’s signature look for Stephen Curry: the shooter sprints from under the rim through a gap between two teammates — and the “doors” slam shut behind him, shoulder to shoulder. The trailing defender runs into a legal two-man wall, and the shooter is open by the width of an elevator.</a:t>
            </a:r>
            <a:endParaRPr lang="en-US" sz="950" dirty="0"/>
          </a:p>
        </p:txBody>
      </p:sp>
      <p:sp>
        <p:nvSpPr>
          <p:cNvPr id="26" name="notebox-108"/>
          <p:cNvSpPr/>
          <p:nvPr/>
        </p:nvSpPr>
        <p:spPr>
          <a:xfrm>
            <a:off x="4911495" y="2606040"/>
            <a:ext cx="3821025" cy="1143000"/>
          </a:xfrm>
          <a:prstGeom prst="roundRect">
            <a:avLst>
              <a:gd name="adj" fmla="val 4800"/>
            </a:avLst>
          </a:prstGeom>
          <a:solidFill>
            <a:srgbClr val="E3EDF2"/>
          </a:solidFill>
          <a:ln/>
        </p:spPr>
      </p:sp>
      <p:sp>
        <p:nvSpPr>
          <p:cNvPr id="27" name="notelbl-10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10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Counter: if X2 shoots the gap early, 2 curls backdoor off the near door for the layup. 3 lifts weak for balance.</a:t>
            </a:r>
            <a:endParaRPr lang="en-US" sz="1050" dirty="0"/>
          </a:p>
        </p:txBody>
      </p:sp>
      <p:sp>
        <p:nvSpPr>
          <p:cNvPr id="29" name="kp-108"/>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108"/>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Doors close shoulder-to-shoulder the instant the cutter clears — a gap is a foul waiting to happen, a wall is legal.</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pass hits the shooter’s hands AS the doors shut — rehearse the timing weekly.</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Cutter sprints through STRAIGHT — a curved path gives the defender the same gap.</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103048"/>
        </a:solidFill>
      </p:bgPr>
    </p:bg>
    <p:spTree>
      <p:nvGrpSpPr>
        <p:cNvPr id="1" name=""/>
        <p:cNvGrpSpPr/>
        <p:nvPr/>
      </p:nvGrpSpPr>
      <p:grpSpPr>
        <a:xfrm>
          <a:off x="0" y="0"/>
          <a:ext cx="0" cy="0"/>
          <a:chOff x="0" y="0"/>
          <a:chExt cx="0" cy="0"/>
        </a:xfrm>
      </p:grpSpPr>
      <p:sp>
        <p:nvSpPr>
          <p:cNvPr id="2" name="Text 0"/>
          <p:cNvSpPr/>
          <p:nvPr/>
        </p:nvSpPr>
        <p:spPr>
          <a:xfrm>
            <a:off x="548640" y="1828800"/>
            <a:ext cx="8046720" cy="822960"/>
          </a:xfrm>
          <a:prstGeom prst="rect">
            <a:avLst/>
          </a:prstGeom>
          <a:noFill/>
          <a:ln/>
        </p:spPr>
        <p:txBody>
          <a:bodyPr wrap="square" lIns="0" tIns="0" rIns="0" bIns="0" rtlCol="0" anchor="ctr"/>
          <a:lstStyle/>
          <a:p>
            <a:pPr indent="0" marL="0">
              <a:buNone/>
            </a:pPr>
            <a:r>
              <a:rPr lang="en-US" sz="4000" b="1" spc="200" kern="0" dirty="0">
                <a:solidFill>
                  <a:srgbClr val="FFFFFF"/>
                </a:solidFill>
                <a:latin typeface="Arial" pitchFamily="34" charset="0"/>
                <a:ea typeface="Arial" pitchFamily="34" charset="-122"/>
                <a:cs typeface="Arial" pitchFamily="34" charset="-120"/>
              </a:rPr>
              <a:t>HALF-COURT DEFENSE</a:t>
            </a:r>
            <a:endParaRPr lang="en-US" sz="4000" dirty="0"/>
          </a:p>
        </p:txBody>
      </p:sp>
      <p:sp>
        <p:nvSpPr>
          <p:cNvPr id="3" name="Text 1"/>
          <p:cNvSpPr/>
          <p:nvPr/>
        </p:nvSpPr>
        <p:spPr>
          <a:xfrm>
            <a:off x="548640" y="2651760"/>
            <a:ext cx="8046720" cy="457200"/>
          </a:xfrm>
          <a:prstGeom prst="rect">
            <a:avLst/>
          </a:prstGeom>
          <a:noFill/>
          <a:ln/>
        </p:spPr>
        <p:txBody>
          <a:bodyPr wrap="square" lIns="0" tIns="0" rIns="0" bIns="0" rtlCol="0" anchor="ctr"/>
          <a:lstStyle/>
          <a:p>
            <a:pPr indent="0" marL="0">
              <a:buNone/>
            </a:pPr>
            <a:r>
              <a:rPr lang="en-US" sz="1600" dirty="0">
                <a:solidFill>
                  <a:srgbClr val="62A8C4"/>
                </a:solidFill>
                <a:latin typeface="Arial" pitchFamily="34" charset="0"/>
                <a:ea typeface="Arial" pitchFamily="34" charset="-122"/>
                <a:cs typeface="Arial" pitchFamily="34" charset="-120"/>
              </a:rPr>
              <a:t>Pack Line base · the 1-3-1 zone family · 2-1-2 trap</a:t>
            </a:r>
            <a:endParaRPr lang="en-US" sz="1600" dirty="0"/>
          </a:p>
        </p:txBody>
      </p:sp>
      <p:sp>
        <p:nvSpPr>
          <p:cNvPr id="4" name="Text 2"/>
          <p:cNvSpPr/>
          <p:nvPr/>
        </p:nvSpPr>
        <p:spPr>
          <a:xfrm>
            <a:off x="548640" y="3291840"/>
            <a:ext cx="8046720" cy="731520"/>
          </a:xfrm>
          <a:prstGeom prst="rect">
            <a:avLst/>
          </a:prstGeom>
          <a:noFill/>
          <a:ln/>
        </p:spPr>
        <p:txBody>
          <a:bodyPr wrap="square" lIns="0" tIns="0" rIns="0" bIns="0" rtlCol="0" anchor="ctr"/>
          <a:lstStyle/>
          <a:p>
            <a:pPr indent="0" marL="0">
              <a:buNone/>
            </a:pPr>
            <a:r>
              <a:rPr lang="en-US" sz="1100" dirty="0">
                <a:solidFill>
                  <a:srgbClr val="9FB4C0"/>
                </a:solidFill>
                <a:latin typeface="Arial" pitchFamily="34" charset="0"/>
                <a:ea typeface="Arial" pitchFamily="34" charset="-122"/>
                <a:cs typeface="Arial" pitchFamily="34" charset="-120"/>
              </a:rPr>
              <a:t>Shell — Help &amp; Recover  ·  Pack Line — Base Defense  ·  1-3-1 Zone — Base (No Traps)  ·  1-3-1 — Wing Trap  ·  2-1-2 Trap Zone  ·  2-3 Zone — Shifts (Rare)</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1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7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0"/>
          <p:cNvSpPr/>
          <p:nvPr/>
        </p:nvSpPr>
        <p:spPr>
          <a:xfrm flipV="1">
            <a:off x="2478608" y="3860227"/>
            <a:ext cx="16537" cy="16537"/>
          </a:xfrm>
          <a:prstGeom prst="line">
            <a:avLst/>
          </a:prstGeom>
          <a:noFill/>
          <a:ln w="19050">
            <a:solidFill>
              <a:srgbClr val="14283A"/>
            </a:solidFill>
            <a:prstDash val="solid"/>
            <a:tailEnd type="triangle"/>
          </a:ln>
        </p:spPr>
      </p:sp>
      <p:sp>
        <p:nvSpPr>
          <p:cNvPr id="14" name="tr-11-1"/>
          <p:cNvSpPr/>
          <p:nvPr/>
        </p:nvSpPr>
        <p:spPr>
          <a:xfrm flipH="1" flipV="1">
            <a:off x="1097766" y="3107793"/>
            <a:ext cx="16537" cy="24806"/>
          </a:xfrm>
          <a:prstGeom prst="line">
            <a:avLst/>
          </a:prstGeom>
          <a:noFill/>
          <a:ln w="19050">
            <a:solidFill>
              <a:srgbClr val="14283A"/>
            </a:solidFill>
            <a:prstDash val="solid"/>
            <a:tailEnd type="triangle"/>
          </a:ln>
        </p:spPr>
      </p:sp>
      <p:sp>
        <p:nvSpPr>
          <p:cNvPr id="15" name="tr-11-2"/>
          <p:cNvSpPr/>
          <p:nvPr/>
        </p:nvSpPr>
        <p:spPr>
          <a:xfrm>
            <a:off x="758757" y="1478896"/>
            <a:ext cx="16537" cy="24806"/>
          </a:xfrm>
          <a:prstGeom prst="line">
            <a:avLst/>
          </a:prstGeom>
          <a:noFill/>
          <a:ln w="19050">
            <a:solidFill>
              <a:srgbClr val="14283A"/>
            </a:solidFill>
            <a:prstDash val="solid"/>
            <a:tailEnd type="triangle"/>
          </a:ln>
        </p:spPr>
      </p:sp>
      <p:sp>
        <p:nvSpPr>
          <p:cNvPr id="16" name="!!o1"/>
          <p:cNvSpPr/>
          <p:nvPr/>
        </p:nvSpPr>
        <p:spPr>
          <a:xfrm>
            <a:off x="667804" y="1396211"/>
            <a:ext cx="214981" cy="214981"/>
          </a:xfrm>
          <a:prstGeom prst="ellipse">
            <a:avLst/>
          </a:prstGeom>
          <a:solidFill>
            <a:srgbClr val="FFFFFF"/>
          </a:solidFill>
          <a:ln w="19050">
            <a:solidFill>
              <a:srgbClr val="14283A"/>
            </a:solidFill>
            <a:prstDash val="solid"/>
          </a:ln>
        </p:spPr>
      </p:sp>
      <p:sp>
        <p:nvSpPr>
          <p:cNvPr id="17" name="!!no1"/>
          <p:cNvSpPr/>
          <p:nvPr/>
        </p:nvSpPr>
        <p:spPr>
          <a:xfrm>
            <a:off x="667804" y="13962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4090967" y="1371405"/>
            <a:ext cx="214981" cy="214981"/>
          </a:xfrm>
          <a:prstGeom prst="ellipse">
            <a:avLst/>
          </a:prstGeom>
          <a:solidFill>
            <a:srgbClr val="FFFFFF"/>
          </a:solidFill>
          <a:ln w="19050">
            <a:solidFill>
              <a:srgbClr val="14283A"/>
            </a:solidFill>
            <a:prstDash val="solid"/>
          </a:ln>
        </p:spPr>
      </p:sp>
      <p:sp>
        <p:nvSpPr>
          <p:cNvPr id="19" name="!!no2"/>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387654" y="3752737"/>
            <a:ext cx="214981" cy="214981"/>
          </a:xfrm>
          <a:prstGeom prst="ellipse">
            <a:avLst/>
          </a:prstGeom>
          <a:solidFill>
            <a:srgbClr val="FFFFFF"/>
          </a:solidFill>
          <a:ln w="19050">
            <a:solidFill>
              <a:srgbClr val="14283A"/>
            </a:solidFill>
            <a:prstDash val="solid"/>
          </a:ln>
        </p:spPr>
      </p:sp>
      <p:sp>
        <p:nvSpPr>
          <p:cNvPr id="21" name="!!no3"/>
          <p:cNvSpPr/>
          <p:nvPr/>
        </p:nvSpPr>
        <p:spPr>
          <a:xfrm>
            <a:off x="2387654" y="3752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735421" y="3025108"/>
            <a:ext cx="214981" cy="214981"/>
          </a:xfrm>
          <a:prstGeom prst="ellipse">
            <a:avLst/>
          </a:prstGeom>
          <a:solidFill>
            <a:srgbClr val="FFFFFF"/>
          </a:solidFill>
          <a:ln w="19050">
            <a:solidFill>
              <a:srgbClr val="14283A"/>
            </a:solidFill>
            <a:prstDash val="solid"/>
          </a:ln>
        </p:spPr>
      </p:sp>
      <p:sp>
        <p:nvSpPr>
          <p:cNvPr id="23" name="!!no4"/>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990276" y="3000302"/>
            <a:ext cx="214981" cy="214981"/>
          </a:xfrm>
          <a:prstGeom prst="ellipse">
            <a:avLst/>
          </a:prstGeom>
          <a:solidFill>
            <a:srgbClr val="FFFFFF"/>
          </a:solidFill>
          <a:ln w="19050">
            <a:solidFill>
              <a:srgbClr val="14283A"/>
            </a:solidFill>
            <a:prstDash val="solid"/>
          </a:ln>
        </p:spPr>
      </p:sp>
      <p:sp>
        <p:nvSpPr>
          <p:cNvPr id="25" name="!!no5"/>
          <p:cNvSpPr/>
          <p:nvPr/>
        </p:nvSpPr>
        <p:spPr>
          <a:xfrm>
            <a:off x="990276" y="300030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553024" y="373619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8" name="notebox-11"/>
          <p:cNvSpPr/>
          <p:nvPr/>
        </p:nvSpPr>
        <p:spPr>
          <a:xfrm>
            <a:off x="4911495" y="2606040"/>
            <a:ext cx="3821025" cy="1143000"/>
          </a:xfrm>
          <a:prstGeom prst="roundRect">
            <a:avLst>
              <a:gd name="adj" fmla="val 4800"/>
            </a:avLst>
          </a:prstGeom>
          <a:solidFill>
            <a:srgbClr val="E3EDF2"/>
          </a:solidFill>
          <a:ln/>
        </p:spPr>
      </p:sp>
      <p:sp>
        <p:nvSpPr>
          <p:cNvPr id="29" name="notelbl-1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7</a:t>
            </a:r>
            <a:endParaRPr lang="en-US" sz="900" dirty="0"/>
          </a:p>
        </p:txBody>
      </p:sp>
      <p:sp>
        <p:nvSpPr>
          <p:cNvPr id="30" name="note-1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And look at the floor: top, two wings, two corners — the opening shape with every player one seat over. One full cycle, no reset needed, because the offense never leaves its shape. It runs until the defense cracks.</a:t>
            </a:r>
            <a:endParaRPr lang="en-US" sz="1050" dirty="0"/>
          </a:p>
        </p:txBody>
      </p:sp>
      <p:sp>
        <p:nvSpPr>
          <p:cNvPr id="31" name="kp-11"/>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2" name="kpl-11"/>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Cut at game speed with hands ready — lazy cuts kill the offense worse than turnovers.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Fill immediately: an open spot should never exist for more than one beat.</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If your defender denies the pass, backdoor cut — the counter is automatic, not called.</a:t>
            </a:r>
            <a:endParaRPr lang="en-US" sz="8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DAILY DEFENSE  ·  MAN PRINCIPLES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Shell — Help &amp; Recover</a:t>
            </a:r>
            <a:endParaRPr lang="en-US" sz="2200" dirty="0"/>
          </a:p>
        </p:txBody>
      </p:sp>
      <p:sp>
        <p:nvSpPr>
          <p:cNvPr id="4" name="ph-11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4"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6"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859449" y="2901080"/>
            <a:ext cx="214981" cy="214981"/>
          </a:xfrm>
          <a:prstGeom prst="ellipse">
            <a:avLst/>
          </a:prstGeom>
          <a:solidFill>
            <a:srgbClr val="FFFFFF"/>
          </a:solidFill>
          <a:ln w="19050">
            <a:solidFill>
              <a:srgbClr val="14283A"/>
            </a:solidFill>
            <a:prstDash val="solid"/>
          </a:ln>
        </p:spPr>
      </p:sp>
      <p:sp>
        <p:nvSpPr>
          <p:cNvPr id="18" name="!!no3"/>
          <p:cNvSpPr/>
          <p:nvPr/>
        </p:nvSpPr>
        <p:spPr>
          <a:xfrm>
            <a:off x="3859449"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882785" y="2901080"/>
            <a:ext cx="214981" cy="214981"/>
          </a:xfrm>
          <a:prstGeom prst="ellipse">
            <a:avLst/>
          </a:prstGeom>
          <a:solidFill>
            <a:srgbClr val="FFFFFF"/>
          </a:solidFill>
          <a:ln w="19050">
            <a:solidFill>
              <a:srgbClr val="14283A"/>
            </a:solidFill>
            <a:prstDash val="solid"/>
          </a:ln>
        </p:spPr>
      </p:sp>
      <p:sp>
        <p:nvSpPr>
          <p:cNvPr id="20" name="!!no4"/>
          <p:cNvSpPr/>
          <p:nvPr/>
        </p:nvSpPr>
        <p:spPr>
          <a:xfrm>
            <a:off x="882785"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d1"/>
          <p:cNvSpPr/>
          <p:nvPr/>
        </p:nvSpPr>
        <p:spPr>
          <a:xfrm>
            <a:off x="1701368" y="345507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2" name="!!d2"/>
          <p:cNvSpPr/>
          <p:nvPr/>
        </p:nvSpPr>
        <p:spPr>
          <a:xfrm>
            <a:off x="2478608" y="326489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3" name="!!d3"/>
          <p:cNvSpPr/>
          <p:nvPr/>
        </p:nvSpPr>
        <p:spPr>
          <a:xfrm>
            <a:off x="2858959" y="260341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4" name="!!d4"/>
          <p:cNvSpPr/>
          <p:nvPr/>
        </p:nvSpPr>
        <p:spPr>
          <a:xfrm>
            <a:off x="1155646" y="314086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5" name="!!ball"/>
          <p:cNvSpPr/>
          <p:nvPr/>
        </p:nvSpPr>
        <p:spPr>
          <a:xfrm>
            <a:off x="1875006" y="3670051"/>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drill that builds our half-court defense, run every practice from middle school up. Four defenders learn the three jobs they rotate through on every pass: pressure the ball, deny/gap one pass away, and sink to help two passes away.</a:t>
            </a:r>
            <a:endParaRPr lang="en-US" sz="950" dirty="0"/>
          </a:p>
        </p:txBody>
      </p:sp>
      <p:sp>
        <p:nvSpPr>
          <p:cNvPr id="27" name="notebox-110"/>
          <p:cNvSpPr/>
          <p:nvPr/>
        </p:nvSpPr>
        <p:spPr>
          <a:xfrm>
            <a:off x="4911495" y="2606040"/>
            <a:ext cx="3821025" cy="1143000"/>
          </a:xfrm>
          <a:prstGeom prst="roundRect">
            <a:avLst>
              <a:gd name="adj" fmla="val 4800"/>
            </a:avLst>
          </a:prstGeom>
          <a:solidFill>
            <a:srgbClr val="E3EDF2"/>
          </a:solidFill>
          <a:ln/>
        </p:spPr>
      </p:sp>
      <p:sp>
        <p:nvSpPr>
          <p:cNvPr id="28" name="notelbl-11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9" name="note-11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Every practice. Pass-only first (positions), then live drives (help and recover), then fully live with scoring.</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DAILY DEFENSE  ·  MAN PRINCIPLES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Shell — Help &amp; Recover</a:t>
            </a:r>
            <a:endParaRPr lang="en-US" sz="2200" dirty="0"/>
          </a:p>
        </p:txBody>
      </p:sp>
      <p:sp>
        <p:nvSpPr>
          <p:cNvPr id="4" name="ph-11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1-0"/>
          <p:cNvSpPr/>
          <p:nvPr/>
        </p:nvSpPr>
        <p:spPr>
          <a:xfrm flipV="1">
            <a:off x="1883275" y="3380654"/>
            <a:ext cx="496111" cy="190176"/>
          </a:xfrm>
          <a:prstGeom prst="line">
            <a:avLst/>
          </a:prstGeom>
          <a:noFill/>
          <a:ln w="15875">
            <a:solidFill>
              <a:srgbClr val="A5392E"/>
            </a:solidFill>
            <a:prstDash val="dash"/>
            <a:tailEnd type="triangle"/>
          </a:ln>
        </p:spPr>
      </p:sp>
      <p:sp>
        <p:nvSpPr>
          <p:cNvPr id="14" name="tr-111-1"/>
          <p:cNvSpPr/>
          <p:nvPr/>
        </p:nvSpPr>
        <p:spPr>
          <a:xfrm>
            <a:off x="2660515" y="3380654"/>
            <a:ext cx="413426" cy="190176"/>
          </a:xfrm>
          <a:prstGeom prst="line">
            <a:avLst/>
          </a:prstGeom>
          <a:noFill/>
          <a:ln w="15875">
            <a:solidFill>
              <a:srgbClr val="A5392E"/>
            </a:solidFill>
            <a:prstDash val="dash"/>
            <a:tailEnd type="triangle"/>
          </a:ln>
        </p:spPr>
      </p:sp>
      <p:sp>
        <p:nvSpPr>
          <p:cNvPr id="15" name="tr-111-2"/>
          <p:cNvSpPr/>
          <p:nvPr/>
        </p:nvSpPr>
        <p:spPr>
          <a:xfrm>
            <a:off x="3040866" y="2719173"/>
            <a:ext cx="529185" cy="388620"/>
          </a:xfrm>
          <a:prstGeom prst="line">
            <a:avLst/>
          </a:prstGeom>
          <a:noFill/>
          <a:ln w="15875">
            <a:solidFill>
              <a:srgbClr val="A5392E"/>
            </a:solidFill>
            <a:prstDash val="dash"/>
            <a:tailEnd type="triangle"/>
          </a:ln>
        </p:spPr>
      </p:sp>
      <p:sp>
        <p:nvSpPr>
          <p:cNvPr id="16" name="tr-111-3"/>
          <p:cNvSpPr/>
          <p:nvPr/>
        </p:nvSpPr>
        <p:spPr>
          <a:xfrm flipV="1">
            <a:off x="1337553" y="2909348"/>
            <a:ext cx="686286" cy="347277"/>
          </a:xfrm>
          <a:prstGeom prst="line">
            <a:avLst/>
          </a:prstGeom>
          <a:noFill/>
          <a:ln w="15875">
            <a:solidFill>
              <a:srgbClr val="A5392E"/>
            </a:solidFill>
            <a:prstDash val="dash"/>
            <a:tailEnd type="triangle"/>
          </a:ln>
        </p:spPr>
      </p:sp>
      <p:sp>
        <p:nvSpPr>
          <p:cNvPr id="17" name="trp-111"/>
          <p:cNvSpPr/>
          <p:nvPr/>
        </p:nvSpPr>
        <p:spPr>
          <a:xfrm>
            <a:off x="1924617" y="3719662"/>
            <a:ext cx="1322962" cy="0"/>
          </a:xfrm>
          <a:prstGeom prst="line">
            <a:avLst/>
          </a:prstGeom>
          <a:noFill/>
          <a:ln w="19050">
            <a:solidFill>
              <a:srgbClr val="2E7391"/>
            </a:solidFill>
            <a:prstDash val="dash"/>
            <a:tailEnd type="triangle"/>
          </a:ln>
        </p:spPr>
      </p:sp>
      <p:sp>
        <p:nvSpPr>
          <p:cNvPr id="18"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9"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1"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3859449" y="2901080"/>
            <a:ext cx="214981" cy="214981"/>
          </a:xfrm>
          <a:prstGeom prst="ellipse">
            <a:avLst/>
          </a:prstGeom>
          <a:solidFill>
            <a:srgbClr val="FFFFFF"/>
          </a:solidFill>
          <a:ln w="19050">
            <a:solidFill>
              <a:srgbClr val="14283A"/>
            </a:solidFill>
            <a:prstDash val="solid"/>
          </a:ln>
        </p:spPr>
      </p:sp>
      <p:sp>
        <p:nvSpPr>
          <p:cNvPr id="23" name="!!no3"/>
          <p:cNvSpPr/>
          <p:nvPr/>
        </p:nvSpPr>
        <p:spPr>
          <a:xfrm>
            <a:off x="3859449"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882785" y="2901080"/>
            <a:ext cx="214981" cy="214981"/>
          </a:xfrm>
          <a:prstGeom prst="ellipse">
            <a:avLst/>
          </a:prstGeom>
          <a:solidFill>
            <a:srgbClr val="FFFFFF"/>
          </a:solidFill>
          <a:ln w="19050">
            <a:solidFill>
              <a:srgbClr val="14283A"/>
            </a:solidFill>
            <a:prstDash val="solid"/>
          </a:ln>
        </p:spPr>
      </p:sp>
      <p:sp>
        <p:nvSpPr>
          <p:cNvPr id="25" name="!!no4"/>
          <p:cNvSpPr/>
          <p:nvPr/>
        </p:nvSpPr>
        <p:spPr>
          <a:xfrm>
            <a:off x="882785"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d1"/>
          <p:cNvSpPr/>
          <p:nvPr/>
        </p:nvSpPr>
        <p:spPr>
          <a:xfrm>
            <a:off x="2197478" y="326489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2892033" y="345507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388144" y="299203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1841932" y="279358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31"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drill that builds our half-court defense, run every practice from middle school up. Four defenders learn the three jobs they rotate through on every pass: pressure the ball, deny/gap one pass away, and sink to help two passes away.</a:t>
            </a:r>
            <a:endParaRPr lang="en-US" sz="950" dirty="0"/>
          </a:p>
        </p:txBody>
      </p:sp>
      <p:sp>
        <p:nvSpPr>
          <p:cNvPr id="32" name="notebox-111"/>
          <p:cNvSpPr/>
          <p:nvPr/>
        </p:nvSpPr>
        <p:spPr>
          <a:xfrm>
            <a:off x="4911495" y="2606040"/>
            <a:ext cx="3821025" cy="1143000"/>
          </a:xfrm>
          <a:prstGeom prst="roundRect">
            <a:avLst>
              <a:gd name="adj" fmla="val 4800"/>
            </a:avLst>
          </a:prstGeom>
          <a:solidFill>
            <a:srgbClr val="E3EDF2"/>
          </a:solidFill>
          <a:ln/>
        </p:spPr>
      </p:sp>
      <p:sp>
        <p:nvSpPr>
          <p:cNvPr id="33" name="notelbl-11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4" name="note-11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Pass in the air — all four defenders move at once: new ball pressure, new gaps, new help.</a:t>
            </a:r>
            <a:endParaRPr lang="en-US" sz="1050" dirty="0"/>
          </a:p>
        </p:txBody>
      </p:sp>
      <p:sp>
        <p:nvSpPr>
          <p:cNvPr id="3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DAILY DEFENSE  ·  MAN PRINCIPLES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Shell — Help &amp; Recover</a:t>
            </a:r>
            <a:endParaRPr lang="en-US" sz="2200" dirty="0"/>
          </a:p>
        </p:txBody>
      </p:sp>
      <p:sp>
        <p:nvSpPr>
          <p:cNvPr id="4" name="ph-11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2-0"/>
          <p:cNvSpPr/>
          <p:nvPr/>
        </p:nvSpPr>
        <p:spPr>
          <a:xfrm flipV="1">
            <a:off x="3570051" y="3091256"/>
            <a:ext cx="314203" cy="16537"/>
          </a:xfrm>
          <a:prstGeom prst="line">
            <a:avLst/>
          </a:prstGeom>
          <a:noFill/>
          <a:ln w="15875">
            <a:solidFill>
              <a:srgbClr val="A5392E"/>
            </a:solidFill>
            <a:prstDash val="dash"/>
            <a:tailEnd type="triangle"/>
          </a:ln>
        </p:spPr>
      </p:sp>
      <p:sp>
        <p:nvSpPr>
          <p:cNvPr id="14" name="tr-112-1"/>
          <p:cNvSpPr/>
          <p:nvPr/>
        </p:nvSpPr>
        <p:spPr>
          <a:xfrm flipV="1">
            <a:off x="3073940" y="3273163"/>
            <a:ext cx="248055" cy="297666"/>
          </a:xfrm>
          <a:prstGeom prst="line">
            <a:avLst/>
          </a:prstGeom>
          <a:noFill/>
          <a:ln w="15875">
            <a:solidFill>
              <a:srgbClr val="A5392E"/>
            </a:solidFill>
            <a:prstDash val="dash"/>
            <a:tailEnd type="triangle"/>
          </a:ln>
        </p:spPr>
      </p:sp>
      <p:sp>
        <p:nvSpPr>
          <p:cNvPr id="15" name="tr-112-2"/>
          <p:cNvSpPr/>
          <p:nvPr/>
        </p:nvSpPr>
        <p:spPr>
          <a:xfrm flipV="1">
            <a:off x="2379386" y="2942422"/>
            <a:ext cx="198444" cy="438231"/>
          </a:xfrm>
          <a:prstGeom prst="line">
            <a:avLst/>
          </a:prstGeom>
          <a:noFill/>
          <a:ln w="15875">
            <a:solidFill>
              <a:srgbClr val="A5392E"/>
            </a:solidFill>
            <a:prstDash val="dash"/>
            <a:tailEnd type="triangle"/>
          </a:ln>
        </p:spPr>
      </p:sp>
      <p:sp>
        <p:nvSpPr>
          <p:cNvPr id="16" name="tr-112-3"/>
          <p:cNvSpPr/>
          <p:nvPr/>
        </p:nvSpPr>
        <p:spPr>
          <a:xfrm flipV="1">
            <a:off x="2023840" y="2305747"/>
            <a:ext cx="107491" cy="603601"/>
          </a:xfrm>
          <a:prstGeom prst="line">
            <a:avLst/>
          </a:prstGeom>
          <a:noFill/>
          <a:ln w="15875">
            <a:solidFill>
              <a:srgbClr val="A5392E"/>
            </a:solidFill>
            <a:prstDash val="dash"/>
            <a:tailEnd type="triangle"/>
          </a:ln>
        </p:spPr>
      </p:sp>
      <p:sp>
        <p:nvSpPr>
          <p:cNvPr id="17" name="trp-112"/>
          <p:cNvSpPr/>
          <p:nvPr/>
        </p:nvSpPr>
        <p:spPr>
          <a:xfrm flipV="1">
            <a:off x="3247579" y="2934154"/>
            <a:ext cx="826851" cy="785509"/>
          </a:xfrm>
          <a:prstGeom prst="line">
            <a:avLst/>
          </a:prstGeom>
          <a:noFill/>
          <a:ln w="19050">
            <a:solidFill>
              <a:srgbClr val="2E7391"/>
            </a:solidFill>
            <a:prstDash val="dash"/>
            <a:tailEnd type="triangle"/>
          </a:ln>
        </p:spPr>
      </p:sp>
      <p:sp>
        <p:nvSpPr>
          <p:cNvPr id="18"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9"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1"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3859449" y="2901080"/>
            <a:ext cx="214981" cy="214981"/>
          </a:xfrm>
          <a:prstGeom prst="ellipse">
            <a:avLst/>
          </a:prstGeom>
          <a:solidFill>
            <a:srgbClr val="FFFFFF"/>
          </a:solidFill>
          <a:ln w="19050">
            <a:solidFill>
              <a:srgbClr val="14283A"/>
            </a:solidFill>
            <a:prstDash val="solid"/>
          </a:ln>
        </p:spPr>
      </p:sp>
      <p:sp>
        <p:nvSpPr>
          <p:cNvPr id="23" name="!!no3"/>
          <p:cNvSpPr/>
          <p:nvPr/>
        </p:nvSpPr>
        <p:spPr>
          <a:xfrm>
            <a:off x="3859449"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882785" y="2901080"/>
            <a:ext cx="214981" cy="214981"/>
          </a:xfrm>
          <a:prstGeom prst="ellipse">
            <a:avLst/>
          </a:prstGeom>
          <a:solidFill>
            <a:srgbClr val="FFFFFF"/>
          </a:solidFill>
          <a:ln w="19050">
            <a:solidFill>
              <a:srgbClr val="14283A"/>
            </a:solidFill>
            <a:prstDash val="solid"/>
          </a:ln>
        </p:spPr>
      </p:sp>
      <p:sp>
        <p:nvSpPr>
          <p:cNvPr id="25" name="!!no4"/>
          <p:cNvSpPr/>
          <p:nvPr/>
        </p:nvSpPr>
        <p:spPr>
          <a:xfrm>
            <a:off x="882785"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d1"/>
          <p:cNvSpPr/>
          <p:nvPr/>
        </p:nvSpPr>
        <p:spPr>
          <a:xfrm>
            <a:off x="2395923" y="282666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3140089" y="315740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702347" y="297549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1949423" y="218998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ball"/>
          <p:cNvSpPr/>
          <p:nvPr/>
        </p:nvSpPr>
        <p:spPr>
          <a:xfrm>
            <a:off x="4024819" y="2884543"/>
            <a:ext cx="99222" cy="99222"/>
          </a:xfrm>
          <a:prstGeom prst="ellipse">
            <a:avLst/>
          </a:prstGeom>
          <a:solidFill>
            <a:srgbClr val="D9641E"/>
          </a:solidFill>
          <a:ln w="9525">
            <a:solidFill>
              <a:srgbClr val="B04E12"/>
            </a:solidFill>
            <a:prstDash val="solid"/>
          </a:ln>
        </p:spPr>
      </p:sp>
      <p:sp>
        <p:nvSpPr>
          <p:cNvPr id="31"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drill that builds our half-court defense, run every practice from middle school up. Four defenders learn the three jobs they rotate through on every pass: pressure the ball, deny/gap one pass away, and sink to help two passes away.</a:t>
            </a:r>
            <a:endParaRPr lang="en-US" sz="950" dirty="0"/>
          </a:p>
        </p:txBody>
      </p:sp>
      <p:sp>
        <p:nvSpPr>
          <p:cNvPr id="32" name="notebox-112"/>
          <p:cNvSpPr/>
          <p:nvPr/>
        </p:nvSpPr>
        <p:spPr>
          <a:xfrm>
            <a:off x="4911495" y="2606040"/>
            <a:ext cx="3821025" cy="1143000"/>
          </a:xfrm>
          <a:prstGeom prst="roundRect">
            <a:avLst>
              <a:gd name="adj" fmla="val 4800"/>
            </a:avLst>
          </a:prstGeom>
          <a:solidFill>
            <a:srgbClr val="E3EDF2"/>
          </a:solidFill>
          <a:ln/>
        </p:spPr>
      </p:sp>
      <p:sp>
        <p:nvSpPr>
          <p:cNvPr id="33" name="notelbl-11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4" name="note-11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Second swing to the wing: weak-side defenders sink toward the lane — triangles everywhere.</a:t>
            </a:r>
            <a:endParaRPr lang="en-US" sz="1050" dirty="0"/>
          </a:p>
        </p:txBody>
      </p:sp>
      <p:sp>
        <p:nvSpPr>
          <p:cNvPr id="3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DAILY DEFENSE  ·  MAN PRINCIPLES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Shell — Help &amp; Recover</a:t>
            </a:r>
            <a:endParaRPr lang="en-US" sz="2200" dirty="0"/>
          </a:p>
        </p:txBody>
      </p:sp>
      <p:sp>
        <p:nvSpPr>
          <p:cNvPr id="4" name="ph-11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3-0"/>
          <p:cNvSpPr/>
          <p:nvPr/>
        </p:nvSpPr>
        <p:spPr>
          <a:xfrm flipV="1">
            <a:off x="3966940" y="2264405"/>
            <a:ext cx="16537" cy="744166"/>
          </a:xfrm>
          <a:prstGeom prst="line">
            <a:avLst/>
          </a:prstGeom>
          <a:noFill/>
          <a:ln w="19050">
            <a:solidFill>
              <a:srgbClr val="14283A"/>
            </a:solidFill>
            <a:prstDash val="sysDot"/>
          </a:ln>
        </p:spPr>
      </p:sp>
      <p:sp>
        <p:nvSpPr>
          <p:cNvPr id="14" name="tr-113-0"/>
          <p:cNvSpPr/>
          <p:nvPr/>
        </p:nvSpPr>
        <p:spPr>
          <a:xfrm flipH="1" flipV="1">
            <a:off x="3652736" y="1834442"/>
            <a:ext cx="330740" cy="429963"/>
          </a:xfrm>
          <a:prstGeom prst="line">
            <a:avLst/>
          </a:prstGeom>
          <a:noFill/>
          <a:ln w="19050">
            <a:solidFill>
              <a:srgbClr val="14283A"/>
            </a:solidFill>
            <a:prstDash val="sysDot"/>
            <a:tailEnd type="triangle"/>
          </a:ln>
        </p:spPr>
      </p:sp>
      <p:sp>
        <p:nvSpPr>
          <p:cNvPr id="15" name="tr-113-1"/>
          <p:cNvSpPr/>
          <p:nvPr/>
        </p:nvSpPr>
        <p:spPr>
          <a:xfrm flipH="1" flipV="1">
            <a:off x="3851180" y="2032886"/>
            <a:ext cx="33074" cy="1058369"/>
          </a:xfrm>
          <a:prstGeom prst="line">
            <a:avLst/>
          </a:prstGeom>
          <a:noFill/>
          <a:ln w="15875">
            <a:solidFill>
              <a:srgbClr val="A5392E"/>
            </a:solidFill>
            <a:prstDash val="dash"/>
            <a:tailEnd type="triangle"/>
          </a:ln>
        </p:spPr>
      </p:sp>
      <p:sp>
        <p:nvSpPr>
          <p:cNvPr id="16" name="tr-113-2"/>
          <p:cNvSpPr/>
          <p:nvPr/>
        </p:nvSpPr>
        <p:spPr>
          <a:xfrm flipV="1">
            <a:off x="2131330" y="1834442"/>
            <a:ext cx="744166" cy="471305"/>
          </a:xfrm>
          <a:prstGeom prst="line">
            <a:avLst/>
          </a:prstGeom>
          <a:noFill/>
          <a:ln w="15875">
            <a:solidFill>
              <a:srgbClr val="A5392E"/>
            </a:solidFill>
            <a:prstDash val="dash"/>
            <a:tailEnd type="triangle"/>
          </a:ln>
        </p:spPr>
      </p:sp>
      <p:sp>
        <p:nvSpPr>
          <p:cNvPr id="17" name="tr-113-3"/>
          <p:cNvSpPr/>
          <p:nvPr/>
        </p:nvSpPr>
        <p:spPr>
          <a:xfrm flipH="1" flipV="1">
            <a:off x="2164404" y="2363627"/>
            <a:ext cx="413426" cy="578796"/>
          </a:xfrm>
          <a:prstGeom prst="line">
            <a:avLst/>
          </a:prstGeom>
          <a:noFill/>
          <a:ln w="15875">
            <a:solidFill>
              <a:srgbClr val="A5392E"/>
            </a:solidFill>
            <a:prstDash val="dash"/>
            <a:tailEnd type="triangle"/>
          </a:ln>
        </p:spPr>
      </p:sp>
      <p:sp>
        <p:nvSpPr>
          <p:cNvPr id="18"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9"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1"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3545246" y="1726951"/>
            <a:ext cx="214981" cy="214981"/>
          </a:xfrm>
          <a:prstGeom prst="ellipse">
            <a:avLst/>
          </a:prstGeom>
          <a:solidFill>
            <a:srgbClr val="FFFFFF"/>
          </a:solidFill>
          <a:ln w="19050">
            <a:solidFill>
              <a:srgbClr val="14283A"/>
            </a:solidFill>
            <a:prstDash val="solid"/>
          </a:ln>
        </p:spPr>
      </p:sp>
      <p:sp>
        <p:nvSpPr>
          <p:cNvPr id="23" name="!!no3"/>
          <p:cNvSpPr/>
          <p:nvPr/>
        </p:nvSpPr>
        <p:spPr>
          <a:xfrm>
            <a:off x="3545246" y="17269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882785" y="2901080"/>
            <a:ext cx="214981" cy="214981"/>
          </a:xfrm>
          <a:prstGeom prst="ellipse">
            <a:avLst/>
          </a:prstGeom>
          <a:solidFill>
            <a:srgbClr val="FFFFFF"/>
          </a:solidFill>
          <a:ln w="19050">
            <a:solidFill>
              <a:srgbClr val="14283A"/>
            </a:solidFill>
            <a:prstDash val="solid"/>
          </a:ln>
        </p:spPr>
      </p:sp>
      <p:sp>
        <p:nvSpPr>
          <p:cNvPr id="25" name="!!no4"/>
          <p:cNvSpPr/>
          <p:nvPr/>
        </p:nvSpPr>
        <p:spPr>
          <a:xfrm>
            <a:off x="882785"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d1"/>
          <p:cNvSpPr/>
          <p:nvPr/>
        </p:nvSpPr>
        <p:spPr>
          <a:xfrm>
            <a:off x="1982497" y="224786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3140089" y="315740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669273" y="191712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2693589" y="171868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ball"/>
          <p:cNvSpPr/>
          <p:nvPr/>
        </p:nvSpPr>
        <p:spPr>
          <a:xfrm>
            <a:off x="3710616" y="1710414"/>
            <a:ext cx="99222" cy="99222"/>
          </a:xfrm>
          <a:prstGeom prst="ellipse">
            <a:avLst/>
          </a:prstGeom>
          <a:solidFill>
            <a:srgbClr val="D9641E"/>
          </a:solidFill>
          <a:ln w="9525">
            <a:solidFill>
              <a:srgbClr val="B04E12"/>
            </a:solidFill>
            <a:prstDash val="solid"/>
          </a:ln>
        </p:spPr>
      </p:sp>
      <p:sp>
        <p:nvSpPr>
          <p:cNvPr id="31"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drill that builds our half-court defense, run every practice from middle school up. Four defenders learn the three jobs they rotate through on every pass: pressure the ball, deny/gap one pass away, and sink to help two passes away.</a:t>
            </a:r>
            <a:endParaRPr lang="en-US" sz="950" dirty="0"/>
          </a:p>
        </p:txBody>
      </p:sp>
      <p:sp>
        <p:nvSpPr>
          <p:cNvPr id="32" name="notebox-113"/>
          <p:cNvSpPr/>
          <p:nvPr/>
        </p:nvSpPr>
        <p:spPr>
          <a:xfrm>
            <a:off x="4911495" y="2606040"/>
            <a:ext cx="3821025" cy="1143000"/>
          </a:xfrm>
          <a:prstGeom prst="roundRect">
            <a:avLst>
              <a:gd name="adj" fmla="val 4800"/>
            </a:avLst>
          </a:prstGeom>
          <a:solidFill>
            <a:srgbClr val="E3EDF2"/>
          </a:solidFill>
          <a:ln/>
        </p:spPr>
      </p:sp>
      <p:sp>
        <p:nvSpPr>
          <p:cNvPr id="33" name="notelbl-11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4" name="note-11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Baseline drive! Lowest helper stops the ball outside the paint; next defender X’s down behind him.</a:t>
            </a:r>
            <a:endParaRPr lang="en-US" sz="1050" dirty="0"/>
          </a:p>
        </p:txBody>
      </p:sp>
      <p:sp>
        <p:nvSpPr>
          <p:cNvPr id="3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DAILY DEFENSE  ·  MAN PRINCIPLES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Shell — Help &amp; Recover</a:t>
            </a:r>
            <a:endParaRPr lang="en-US" sz="2200" dirty="0"/>
          </a:p>
        </p:txBody>
      </p:sp>
      <p:sp>
        <p:nvSpPr>
          <p:cNvPr id="4" name="ph-11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4-0"/>
          <p:cNvSpPr/>
          <p:nvPr/>
        </p:nvSpPr>
        <p:spPr>
          <a:xfrm flipH="1">
            <a:off x="3140089" y="3273163"/>
            <a:ext cx="181907" cy="248055"/>
          </a:xfrm>
          <a:prstGeom prst="line">
            <a:avLst/>
          </a:prstGeom>
          <a:noFill/>
          <a:ln w="15875">
            <a:solidFill>
              <a:srgbClr val="A5392E"/>
            </a:solidFill>
            <a:prstDash val="dash"/>
            <a:tailEnd type="triangle"/>
          </a:ln>
        </p:spPr>
      </p:sp>
      <p:sp>
        <p:nvSpPr>
          <p:cNvPr id="14" name="tr-114-1"/>
          <p:cNvSpPr/>
          <p:nvPr/>
        </p:nvSpPr>
        <p:spPr>
          <a:xfrm flipH="1">
            <a:off x="1651757" y="1834442"/>
            <a:ext cx="1223740" cy="1050101"/>
          </a:xfrm>
          <a:prstGeom prst="line">
            <a:avLst/>
          </a:prstGeom>
          <a:noFill/>
          <a:ln w="15875">
            <a:solidFill>
              <a:srgbClr val="A5392E"/>
            </a:solidFill>
            <a:prstDash val="dash"/>
            <a:tailEnd type="triangle"/>
          </a:ln>
        </p:spPr>
      </p:sp>
      <p:sp>
        <p:nvSpPr>
          <p:cNvPr id="15" name="tr-114-2"/>
          <p:cNvSpPr/>
          <p:nvPr/>
        </p:nvSpPr>
        <p:spPr>
          <a:xfrm>
            <a:off x="2164404" y="2363627"/>
            <a:ext cx="231518" cy="892999"/>
          </a:xfrm>
          <a:prstGeom prst="line">
            <a:avLst/>
          </a:prstGeom>
          <a:noFill/>
          <a:ln w="15875">
            <a:solidFill>
              <a:srgbClr val="A5392E"/>
            </a:solidFill>
            <a:prstDash val="dash"/>
            <a:tailEnd type="triangle"/>
          </a:ln>
        </p:spPr>
      </p:sp>
      <p:sp>
        <p:nvSpPr>
          <p:cNvPr id="16" name="trp-114"/>
          <p:cNvSpPr/>
          <p:nvPr/>
        </p:nvSpPr>
        <p:spPr>
          <a:xfrm flipH="1">
            <a:off x="3247579" y="1760025"/>
            <a:ext cx="512648" cy="1959637"/>
          </a:xfrm>
          <a:prstGeom prst="line">
            <a:avLst/>
          </a:prstGeom>
          <a:noFill/>
          <a:ln w="19050">
            <a:solidFill>
              <a:srgbClr val="2E7391"/>
            </a:solidFill>
            <a:prstDash val="dash"/>
            <a:tailEnd type="triangle"/>
          </a:ln>
        </p:spPr>
      </p:sp>
      <p:sp>
        <p:nvSpPr>
          <p:cNvPr id="17"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8"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0"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3545246" y="1726951"/>
            <a:ext cx="214981" cy="214981"/>
          </a:xfrm>
          <a:prstGeom prst="ellipse">
            <a:avLst/>
          </a:prstGeom>
          <a:solidFill>
            <a:srgbClr val="FFFFFF"/>
          </a:solidFill>
          <a:ln w="19050">
            <a:solidFill>
              <a:srgbClr val="14283A"/>
            </a:solidFill>
            <a:prstDash val="solid"/>
          </a:ln>
        </p:spPr>
      </p:sp>
      <p:sp>
        <p:nvSpPr>
          <p:cNvPr id="22" name="!!no3"/>
          <p:cNvSpPr/>
          <p:nvPr/>
        </p:nvSpPr>
        <p:spPr>
          <a:xfrm>
            <a:off x="3545246" y="17269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882785" y="2901080"/>
            <a:ext cx="214981" cy="214981"/>
          </a:xfrm>
          <a:prstGeom prst="ellipse">
            <a:avLst/>
          </a:prstGeom>
          <a:solidFill>
            <a:srgbClr val="FFFFFF"/>
          </a:solidFill>
          <a:ln w="19050">
            <a:solidFill>
              <a:srgbClr val="14283A"/>
            </a:solidFill>
            <a:prstDash val="solid"/>
          </a:ln>
        </p:spPr>
      </p:sp>
      <p:sp>
        <p:nvSpPr>
          <p:cNvPr id="24" name="!!no4"/>
          <p:cNvSpPr/>
          <p:nvPr/>
        </p:nvSpPr>
        <p:spPr>
          <a:xfrm>
            <a:off x="882785"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d1"/>
          <p:cNvSpPr/>
          <p:nvPr/>
        </p:nvSpPr>
        <p:spPr>
          <a:xfrm>
            <a:off x="2214015" y="314086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6" name="!!d2"/>
          <p:cNvSpPr/>
          <p:nvPr/>
        </p:nvSpPr>
        <p:spPr>
          <a:xfrm>
            <a:off x="2958181" y="340545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7" name="!!d3"/>
          <p:cNvSpPr/>
          <p:nvPr/>
        </p:nvSpPr>
        <p:spPr>
          <a:xfrm>
            <a:off x="3669273" y="191712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8" name="!!d4"/>
          <p:cNvSpPr/>
          <p:nvPr/>
        </p:nvSpPr>
        <p:spPr>
          <a:xfrm>
            <a:off x="1469849" y="276878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9"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30"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drill that builds our half-court defense, run every practice from middle school up. Four defenders learn the three jobs they rotate through on every pass: pressure the ball, deny/gap one pass away, and sink to help two passes away.</a:t>
            </a:r>
            <a:endParaRPr lang="en-US" sz="950" dirty="0"/>
          </a:p>
        </p:txBody>
      </p:sp>
      <p:sp>
        <p:nvSpPr>
          <p:cNvPr id="31" name="notebox-114"/>
          <p:cNvSpPr/>
          <p:nvPr/>
        </p:nvSpPr>
        <p:spPr>
          <a:xfrm>
            <a:off x="4911495" y="2606040"/>
            <a:ext cx="3821025" cy="1143000"/>
          </a:xfrm>
          <a:prstGeom prst="roundRect">
            <a:avLst>
              <a:gd name="adj" fmla="val 4800"/>
            </a:avLst>
          </a:prstGeom>
          <a:solidFill>
            <a:srgbClr val="E3EDF2"/>
          </a:solidFill>
          <a:ln/>
        </p:spPr>
      </p:sp>
      <p:sp>
        <p:nvSpPr>
          <p:cNvPr id="32" name="notelbl-11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3" name="note-11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kick: closeout short, recover the shell. Help created chaos — recovery turns it back into order.</a:t>
            </a:r>
            <a:endParaRPr lang="en-US" sz="1050" dirty="0"/>
          </a:p>
        </p:txBody>
      </p:sp>
      <p:sp>
        <p:nvSpPr>
          <p:cNvPr id="34" name="kp-114"/>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5" name="kpl-114"/>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Move while the ball is IN THE AIR — arrive with the catch, never after it.</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Ball–You–Man: off the ball you can always see both. Lose vision, lose your job.</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Help stops the ball; the NEXT defender covers the helper’s man (the X-out). One rotation, not two gambles.</a:t>
            </a:r>
            <a:endParaRPr lang="en-US" sz="8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DEFENSE  ·  MAN TO MAN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Pack Line — Base Defense</a:t>
            </a:r>
            <a:endParaRPr lang="en-US" sz="2200" dirty="0"/>
          </a:p>
        </p:txBody>
      </p:sp>
      <p:sp>
        <p:nvSpPr>
          <p:cNvPr id="4" name="ph-11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6"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18"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2"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2296700" y="347160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1635220" y="285146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2958181" y="285146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1387164"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586098"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half-court identity from middle school up. One defender pressures the ball; the other four keep two feet inside an imaginary arc two feet inside the three-point line — the “pack.” Gaps are pre-filled before the drive ever starts.</a:t>
            </a:r>
            <a:endParaRPr lang="en-US" sz="950" dirty="0"/>
          </a:p>
        </p:txBody>
      </p:sp>
      <p:sp>
        <p:nvSpPr>
          <p:cNvPr id="30" name="notebox-115"/>
          <p:cNvSpPr/>
          <p:nvPr/>
        </p:nvSpPr>
        <p:spPr>
          <a:xfrm>
            <a:off x="4911495" y="2606040"/>
            <a:ext cx="3821025" cy="1143000"/>
          </a:xfrm>
          <a:prstGeom prst="roundRect">
            <a:avLst>
              <a:gd name="adj" fmla="val 4800"/>
            </a:avLst>
          </a:prstGeom>
          <a:solidFill>
            <a:srgbClr val="E3EDF2"/>
          </a:solidFill>
          <a:ln/>
        </p:spPr>
      </p:sp>
      <p:sp>
        <p:nvSpPr>
          <p:cNvPr id="31" name="notelbl-11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11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Base defense every possession. Built for teams that want to wall off the paint, defend without fouling, and rebound from position.</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DEFENSE  ·  MAN TO MAN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Pack Line — Base Defense</a:t>
            </a:r>
            <a:endParaRPr lang="en-US" sz="2200" dirty="0"/>
          </a:p>
        </p:txBody>
      </p:sp>
      <p:sp>
        <p:nvSpPr>
          <p:cNvPr id="4" name="ph-11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6-0"/>
          <p:cNvSpPr/>
          <p:nvPr/>
        </p:nvSpPr>
        <p:spPr>
          <a:xfrm>
            <a:off x="3140089" y="2967228"/>
            <a:ext cx="578796" cy="90954"/>
          </a:xfrm>
          <a:prstGeom prst="line">
            <a:avLst/>
          </a:prstGeom>
          <a:noFill/>
          <a:ln w="15875">
            <a:solidFill>
              <a:srgbClr val="A5392E"/>
            </a:solidFill>
            <a:prstDash val="dash"/>
            <a:tailEnd type="triangle"/>
          </a:ln>
        </p:spPr>
      </p:sp>
      <p:sp>
        <p:nvSpPr>
          <p:cNvPr id="14" name="tr-116-1"/>
          <p:cNvSpPr/>
          <p:nvPr/>
        </p:nvSpPr>
        <p:spPr>
          <a:xfrm flipV="1">
            <a:off x="2478608" y="3091256"/>
            <a:ext cx="248055" cy="496111"/>
          </a:xfrm>
          <a:prstGeom prst="line">
            <a:avLst/>
          </a:prstGeom>
          <a:noFill/>
          <a:ln w="15875">
            <a:solidFill>
              <a:srgbClr val="A5392E"/>
            </a:solidFill>
            <a:prstDash val="dash"/>
            <a:tailEnd type="triangle"/>
          </a:ln>
        </p:spPr>
      </p:sp>
      <p:sp>
        <p:nvSpPr>
          <p:cNvPr id="15" name="tr-116-2"/>
          <p:cNvSpPr/>
          <p:nvPr/>
        </p:nvSpPr>
        <p:spPr>
          <a:xfrm flipV="1">
            <a:off x="1817127" y="2801858"/>
            <a:ext cx="289398" cy="165370"/>
          </a:xfrm>
          <a:prstGeom prst="line">
            <a:avLst/>
          </a:prstGeom>
          <a:noFill/>
          <a:ln w="15875">
            <a:solidFill>
              <a:srgbClr val="A5392E"/>
            </a:solidFill>
            <a:prstDash val="dash"/>
            <a:tailEnd type="triangle"/>
          </a:ln>
        </p:spPr>
      </p:sp>
      <p:sp>
        <p:nvSpPr>
          <p:cNvPr id="16" name="trp-116"/>
          <p:cNvSpPr/>
          <p:nvPr/>
        </p:nvSpPr>
        <p:spPr>
          <a:xfrm flipV="1">
            <a:off x="2586098" y="3016839"/>
            <a:ext cx="1364304" cy="785509"/>
          </a:xfrm>
          <a:prstGeom prst="line">
            <a:avLst/>
          </a:prstGeom>
          <a:noFill/>
          <a:ln w="19050">
            <a:solidFill>
              <a:srgbClr val="2E7391"/>
            </a:solidFill>
            <a:prstDash val="dash"/>
            <a:tailEnd type="triangle"/>
          </a:ln>
        </p:spPr>
      </p:sp>
      <p:sp>
        <p:nvSpPr>
          <p:cNvPr id="17"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8"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0"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2"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4"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6"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d1"/>
          <p:cNvSpPr/>
          <p:nvPr/>
        </p:nvSpPr>
        <p:spPr>
          <a:xfrm>
            <a:off x="2544756" y="297549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8" name="!!d2"/>
          <p:cNvSpPr/>
          <p:nvPr/>
        </p:nvSpPr>
        <p:spPr>
          <a:xfrm>
            <a:off x="1924617"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9" name="!!d3"/>
          <p:cNvSpPr/>
          <p:nvPr/>
        </p:nvSpPr>
        <p:spPr>
          <a:xfrm>
            <a:off x="3536977" y="294242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0" name="!!d4"/>
          <p:cNvSpPr/>
          <p:nvPr/>
        </p:nvSpPr>
        <p:spPr>
          <a:xfrm>
            <a:off x="1387164"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1" name="!!d5"/>
          <p:cNvSpPr/>
          <p:nvPr/>
        </p:nvSpPr>
        <p:spPr>
          <a:xfrm>
            <a:off x="2586098"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2"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3"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half-court identity from middle school up. One defender pressures the ball; the other four keep two feet inside an imaginary arc two feet inside the three-point line — the “pack.” Gaps are pre-filled before the drive ever starts.</a:t>
            </a:r>
            <a:endParaRPr lang="en-US" sz="950" dirty="0"/>
          </a:p>
        </p:txBody>
      </p:sp>
      <p:sp>
        <p:nvSpPr>
          <p:cNvPr id="34" name="notebox-116"/>
          <p:cNvSpPr/>
          <p:nvPr/>
        </p:nvSpPr>
        <p:spPr>
          <a:xfrm>
            <a:off x="4911495" y="2606040"/>
            <a:ext cx="3821025" cy="1143000"/>
          </a:xfrm>
          <a:prstGeom prst="roundRect">
            <a:avLst>
              <a:gd name="adj" fmla="val 4800"/>
            </a:avLst>
          </a:prstGeom>
          <a:solidFill>
            <a:srgbClr val="E3EDF2"/>
          </a:solidFill>
          <a:ln/>
        </p:spPr>
      </p:sp>
      <p:sp>
        <p:nvSpPr>
          <p:cNvPr id="35" name="notelbl-11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6" name="note-11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to the wing: X3 closes out short; everyone else already has two feet inside the pack.</a:t>
            </a:r>
            <a:endParaRPr lang="en-US" sz="1050" dirty="0"/>
          </a:p>
        </p:txBody>
      </p:sp>
      <p:sp>
        <p:nvSpPr>
          <p:cNvPr id="37"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DEFENSE  ·  MAN TO MAN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Pack Line — Base Defense</a:t>
            </a:r>
            <a:endParaRPr lang="en-US" sz="2200" dirty="0"/>
          </a:p>
        </p:txBody>
      </p:sp>
      <p:sp>
        <p:nvSpPr>
          <p:cNvPr id="4" name="ph-11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7-0"/>
          <p:cNvSpPr/>
          <p:nvPr/>
        </p:nvSpPr>
        <p:spPr>
          <a:xfrm flipH="1" flipV="1">
            <a:off x="3454292" y="2942422"/>
            <a:ext cx="388620" cy="148833"/>
          </a:xfrm>
          <a:prstGeom prst="line">
            <a:avLst/>
          </a:prstGeom>
          <a:noFill/>
          <a:ln w="19050">
            <a:solidFill>
              <a:srgbClr val="14283A"/>
            </a:solidFill>
            <a:prstDash val="sysDot"/>
            <a:tailEnd type="triangle"/>
          </a:ln>
        </p:spPr>
      </p:sp>
      <p:sp>
        <p:nvSpPr>
          <p:cNvPr id="14" name="tr-117-1"/>
          <p:cNvSpPr/>
          <p:nvPr/>
        </p:nvSpPr>
        <p:spPr>
          <a:xfrm flipV="1">
            <a:off x="2726663" y="2975497"/>
            <a:ext cx="314203" cy="115759"/>
          </a:xfrm>
          <a:prstGeom prst="line">
            <a:avLst/>
          </a:prstGeom>
          <a:noFill/>
          <a:ln w="15875">
            <a:solidFill>
              <a:srgbClr val="A5392E"/>
            </a:solidFill>
            <a:prstDash val="dash"/>
          </a:ln>
        </p:spPr>
      </p:sp>
      <p:sp>
        <p:nvSpPr>
          <p:cNvPr id="15" name="tr-117-1"/>
          <p:cNvSpPr/>
          <p:nvPr/>
        </p:nvSpPr>
        <p:spPr>
          <a:xfrm flipH="1">
            <a:off x="2892033" y="2975497"/>
            <a:ext cx="148833" cy="66148"/>
          </a:xfrm>
          <a:prstGeom prst="line">
            <a:avLst/>
          </a:prstGeom>
          <a:noFill/>
          <a:ln w="15875">
            <a:solidFill>
              <a:srgbClr val="A5392E"/>
            </a:solidFill>
            <a:prstDash val="dash"/>
            <a:tailEnd type="triangle"/>
          </a:ln>
        </p:spPr>
      </p:sp>
      <p:sp>
        <p:nvSpPr>
          <p:cNvPr id="16"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7"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9"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346801" y="2834932"/>
            <a:ext cx="214981" cy="214981"/>
          </a:xfrm>
          <a:prstGeom prst="ellipse">
            <a:avLst/>
          </a:prstGeom>
          <a:solidFill>
            <a:srgbClr val="FFFFFF"/>
          </a:solidFill>
          <a:ln w="19050">
            <a:solidFill>
              <a:srgbClr val="14283A"/>
            </a:solidFill>
            <a:prstDash val="solid"/>
          </a:ln>
        </p:spPr>
      </p:sp>
      <p:sp>
        <p:nvSpPr>
          <p:cNvPr id="21" name="!!no3"/>
          <p:cNvSpPr/>
          <p:nvPr/>
        </p:nvSpPr>
        <p:spPr>
          <a:xfrm>
            <a:off x="3346801" y="283493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5"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d1"/>
          <p:cNvSpPr/>
          <p:nvPr/>
        </p:nvSpPr>
        <p:spPr>
          <a:xfrm>
            <a:off x="2710126" y="292588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1924617"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536977" y="294242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1387164"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d5"/>
          <p:cNvSpPr/>
          <p:nvPr/>
        </p:nvSpPr>
        <p:spPr>
          <a:xfrm>
            <a:off x="2586098"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1" name="!!ball"/>
          <p:cNvSpPr/>
          <p:nvPr/>
        </p:nvSpPr>
        <p:spPr>
          <a:xfrm>
            <a:off x="3512171" y="2818395"/>
            <a:ext cx="99222" cy="99222"/>
          </a:xfrm>
          <a:prstGeom prst="ellipse">
            <a:avLst/>
          </a:prstGeom>
          <a:solidFill>
            <a:srgbClr val="D9641E"/>
          </a:solidFill>
          <a:ln w="9525">
            <a:solidFill>
              <a:srgbClr val="B04E12"/>
            </a:solidFill>
            <a:prstDash val="solid"/>
          </a:ln>
        </p:spPr>
      </p:sp>
      <p:sp>
        <p:nvSpPr>
          <p:cNvPr id="32"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half-court identity from middle school up. One defender pressures the ball; the other four keep two feet inside an imaginary arc two feet inside the three-point line — the “pack.” Gaps are pre-filled before the drive ever starts.</a:t>
            </a:r>
            <a:endParaRPr lang="en-US" sz="950" dirty="0"/>
          </a:p>
        </p:txBody>
      </p:sp>
      <p:sp>
        <p:nvSpPr>
          <p:cNvPr id="33" name="notebox-117"/>
          <p:cNvSpPr/>
          <p:nvPr/>
        </p:nvSpPr>
        <p:spPr>
          <a:xfrm>
            <a:off x="4911495" y="2606040"/>
            <a:ext cx="3821025" cy="1143000"/>
          </a:xfrm>
          <a:prstGeom prst="roundRect">
            <a:avLst>
              <a:gd name="adj" fmla="val 4800"/>
            </a:avLst>
          </a:prstGeom>
          <a:solidFill>
            <a:srgbClr val="E3EDF2"/>
          </a:solidFill>
          <a:ln/>
        </p:spPr>
      </p:sp>
      <p:sp>
        <p:nvSpPr>
          <p:cNvPr id="34" name="notelbl-11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5" name="note-11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Middle drive attempt hits a wall — the gap was filled before the drive started. Turned back.</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DEFENSE  ·  MAN TO MAN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Pack Line — Base Defense</a:t>
            </a:r>
            <a:endParaRPr lang="en-US" sz="2200" dirty="0"/>
          </a:p>
        </p:txBody>
      </p:sp>
      <p:sp>
        <p:nvSpPr>
          <p:cNvPr id="4" name="ph-11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18-0"/>
          <p:cNvSpPr/>
          <p:nvPr/>
        </p:nvSpPr>
        <p:spPr>
          <a:xfrm flipH="1">
            <a:off x="2519950" y="3041645"/>
            <a:ext cx="372083" cy="463037"/>
          </a:xfrm>
          <a:prstGeom prst="line">
            <a:avLst/>
          </a:prstGeom>
          <a:noFill/>
          <a:ln w="15875">
            <a:solidFill>
              <a:srgbClr val="A5392E"/>
            </a:solidFill>
            <a:prstDash val="dash"/>
            <a:tailEnd type="triangle"/>
          </a:ln>
        </p:spPr>
      </p:sp>
      <p:sp>
        <p:nvSpPr>
          <p:cNvPr id="14" name="tr-118-1"/>
          <p:cNvSpPr/>
          <p:nvPr/>
        </p:nvSpPr>
        <p:spPr>
          <a:xfrm flipH="1" flipV="1">
            <a:off x="3264116" y="3008571"/>
            <a:ext cx="454768" cy="49611"/>
          </a:xfrm>
          <a:prstGeom prst="line">
            <a:avLst/>
          </a:prstGeom>
          <a:noFill/>
          <a:ln w="15875">
            <a:solidFill>
              <a:srgbClr val="A5392E"/>
            </a:solidFill>
            <a:prstDash val="dash"/>
            <a:tailEnd type="triangle"/>
          </a:ln>
        </p:spPr>
      </p:sp>
      <p:sp>
        <p:nvSpPr>
          <p:cNvPr id="15" name="trp-118"/>
          <p:cNvSpPr/>
          <p:nvPr/>
        </p:nvSpPr>
        <p:spPr>
          <a:xfrm flipH="1">
            <a:off x="2586098" y="2868006"/>
            <a:ext cx="975684" cy="934342"/>
          </a:xfrm>
          <a:prstGeom prst="line">
            <a:avLst/>
          </a:prstGeom>
          <a:noFill/>
          <a:ln w="19050">
            <a:solidFill>
              <a:srgbClr val="2E7391"/>
            </a:solidFill>
            <a:prstDash val="dash"/>
            <a:tailEnd type="triangle"/>
          </a:ln>
        </p:spPr>
      </p:sp>
      <p:sp>
        <p:nvSpPr>
          <p:cNvPr id="16"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7"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9"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346801" y="2834932"/>
            <a:ext cx="214981" cy="214981"/>
          </a:xfrm>
          <a:prstGeom prst="ellipse">
            <a:avLst/>
          </a:prstGeom>
          <a:solidFill>
            <a:srgbClr val="FFFFFF"/>
          </a:solidFill>
          <a:ln w="19050">
            <a:solidFill>
              <a:srgbClr val="14283A"/>
            </a:solidFill>
            <a:prstDash val="solid"/>
          </a:ln>
        </p:spPr>
      </p:sp>
      <p:sp>
        <p:nvSpPr>
          <p:cNvPr id="21" name="!!no3"/>
          <p:cNvSpPr/>
          <p:nvPr/>
        </p:nvSpPr>
        <p:spPr>
          <a:xfrm>
            <a:off x="3346801" y="283493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5"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d1"/>
          <p:cNvSpPr/>
          <p:nvPr/>
        </p:nvSpPr>
        <p:spPr>
          <a:xfrm>
            <a:off x="2338043" y="338892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1924617"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082209" y="289281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1387164"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d5"/>
          <p:cNvSpPr/>
          <p:nvPr/>
        </p:nvSpPr>
        <p:spPr>
          <a:xfrm>
            <a:off x="2586098"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1"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32"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half-court identity from middle school up. One defender pressures the ball; the other four keep two feet inside an imaginary arc two feet inside the three-point line — the “pack.” Gaps are pre-filled before the drive ever starts.</a:t>
            </a:r>
            <a:endParaRPr lang="en-US" sz="950" dirty="0"/>
          </a:p>
        </p:txBody>
      </p:sp>
      <p:sp>
        <p:nvSpPr>
          <p:cNvPr id="33" name="notebox-118"/>
          <p:cNvSpPr/>
          <p:nvPr/>
        </p:nvSpPr>
        <p:spPr>
          <a:xfrm>
            <a:off x="4911495" y="2606040"/>
            <a:ext cx="3821025" cy="1143000"/>
          </a:xfrm>
          <a:prstGeom prst="roundRect">
            <a:avLst>
              <a:gd name="adj" fmla="val 4800"/>
            </a:avLst>
          </a:prstGeom>
          <a:solidFill>
            <a:srgbClr val="E3EDF2"/>
          </a:solidFill>
          <a:ln/>
        </p:spPr>
      </p:sp>
      <p:sp>
        <p:nvSpPr>
          <p:cNvPr id="34" name="notelbl-11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5" name="note-11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Swing back out: short closeout on the catch, pack re-forms behind it. Every pass, same picture.</a:t>
            </a:r>
            <a:endParaRPr lang="en-US" sz="1050" dirty="0"/>
          </a:p>
        </p:txBody>
      </p:sp>
      <p:sp>
        <p:nvSpPr>
          <p:cNvPr id="36" name="kp-118"/>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7" name="kpl-118"/>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Contain beats steals: few gambles, few fouls, no easy baskets.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On-ball: influence sideline/baseline. Off-ball: two feet in the pack, period.</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Closeout SHORT — take away the drive, contest late and high. Blow-bys are worse than open threes here.</a:t>
            </a:r>
            <a:endParaRPr lang="en-US" sz="850" dirty="0"/>
          </a:p>
        </p:txBody>
      </p:sp>
      <p:sp>
        <p:nvSpPr>
          <p:cNvPr id="3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PRIMARY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Zone — Base (No Traps)</a:t>
            </a:r>
            <a:endParaRPr lang="en-US" sz="2200" dirty="0"/>
          </a:p>
        </p:txBody>
      </p:sp>
      <p:sp>
        <p:nvSpPr>
          <p:cNvPr id="4" name="ph-11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4"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6"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18"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2296700" y="351295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1221794"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3371607"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2296700" y="140447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296700" y="214864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11394"/>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zone: a chaser on top, three across the free-throw line extended, one runner owning the whole baseline. This is the DISCIPLINED version — no traps, no gambles, just long arms in every passing lane and a shape that takes away the middle. Because it looks identical to our trapping 1-3-1, the offense can never tell which one is coming.</a:t>
            </a:r>
            <a:endParaRPr lang="en-US" sz="950" dirty="0"/>
          </a:p>
        </p:txBody>
      </p:sp>
      <p:sp>
        <p:nvSpPr>
          <p:cNvPr id="30" name="notebox-119"/>
          <p:cNvSpPr/>
          <p:nvPr/>
        </p:nvSpPr>
        <p:spPr>
          <a:xfrm>
            <a:off x="4911495" y="2606040"/>
            <a:ext cx="3821025" cy="1143000"/>
          </a:xfrm>
          <a:prstGeom prst="roundRect">
            <a:avLst>
              <a:gd name="adj" fmla="val 4800"/>
            </a:avLst>
          </a:prstGeom>
          <a:solidFill>
            <a:srgbClr val="E3EDF2"/>
          </a:solidFill>
          <a:ln/>
        </p:spPr>
      </p:sp>
      <p:sp>
        <p:nvSpPr>
          <p:cNvPr id="31" name="notelbl-11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11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Extended zone stretches: disrupt rhythm teams, protect foul trouble, shorten games. Pair it with the trapping version on a call — same alignment, different intent. Animation runs the full swing cycle back to base.</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6"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8"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5" name="notebox-12"/>
          <p:cNvSpPr/>
          <p:nvPr/>
        </p:nvSpPr>
        <p:spPr>
          <a:xfrm>
            <a:off x="4911495" y="2606040"/>
            <a:ext cx="3821025" cy="1143000"/>
          </a:xfrm>
          <a:prstGeom prst="roundRect">
            <a:avLst>
              <a:gd name="adj" fmla="val 4800"/>
            </a:avLst>
          </a:prstGeom>
          <a:solidFill>
            <a:srgbClr val="E3EDF2"/>
          </a:solidFill>
          <a:ln/>
        </p:spPr>
      </p:sp>
      <p:sp>
        <p:nvSpPr>
          <p:cNvPr id="26" name="notelbl-1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Installed as soon as pass-cut-fill is clean. This turns dribble penetration from chaos into offense.</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PRIMARY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Zone — Base (No Traps)</a:t>
            </a:r>
            <a:endParaRPr lang="en-US" sz="2200" dirty="0"/>
          </a:p>
        </p:txBody>
      </p:sp>
      <p:sp>
        <p:nvSpPr>
          <p:cNvPr id="4" name="ph-12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0-0"/>
          <p:cNvSpPr/>
          <p:nvPr/>
        </p:nvSpPr>
        <p:spPr>
          <a:xfrm flipV="1">
            <a:off x="2478608" y="3421996"/>
            <a:ext cx="496111" cy="206713"/>
          </a:xfrm>
          <a:prstGeom prst="line">
            <a:avLst/>
          </a:prstGeom>
          <a:noFill/>
          <a:ln w="15875">
            <a:solidFill>
              <a:srgbClr val="A5392E"/>
            </a:solidFill>
            <a:prstDash val="dash"/>
            <a:tailEnd type="triangle"/>
          </a:ln>
        </p:spPr>
      </p:sp>
      <p:sp>
        <p:nvSpPr>
          <p:cNvPr id="14" name="tr-120-1"/>
          <p:cNvSpPr/>
          <p:nvPr/>
        </p:nvSpPr>
        <p:spPr>
          <a:xfrm>
            <a:off x="3553514" y="2801858"/>
            <a:ext cx="231518" cy="223250"/>
          </a:xfrm>
          <a:prstGeom prst="line">
            <a:avLst/>
          </a:prstGeom>
          <a:noFill/>
          <a:ln w="15875">
            <a:solidFill>
              <a:srgbClr val="A5392E"/>
            </a:solidFill>
            <a:prstDash val="dash"/>
            <a:tailEnd type="triangle"/>
          </a:ln>
        </p:spPr>
      </p:sp>
      <p:sp>
        <p:nvSpPr>
          <p:cNvPr id="15" name="tr-120-2"/>
          <p:cNvSpPr/>
          <p:nvPr/>
        </p:nvSpPr>
        <p:spPr>
          <a:xfrm>
            <a:off x="2478608" y="2264405"/>
            <a:ext cx="289398" cy="41343"/>
          </a:xfrm>
          <a:prstGeom prst="line">
            <a:avLst/>
          </a:prstGeom>
          <a:noFill/>
          <a:ln w="15875">
            <a:solidFill>
              <a:srgbClr val="A5392E"/>
            </a:solidFill>
            <a:prstDash val="dash"/>
            <a:tailEnd type="triangle"/>
          </a:ln>
        </p:spPr>
      </p:sp>
      <p:sp>
        <p:nvSpPr>
          <p:cNvPr id="16" name="tr-120-3"/>
          <p:cNvSpPr/>
          <p:nvPr/>
        </p:nvSpPr>
        <p:spPr>
          <a:xfrm>
            <a:off x="2478608" y="1520239"/>
            <a:ext cx="496111" cy="41343"/>
          </a:xfrm>
          <a:prstGeom prst="line">
            <a:avLst/>
          </a:prstGeom>
          <a:noFill/>
          <a:ln w="15875">
            <a:solidFill>
              <a:srgbClr val="A5392E"/>
            </a:solidFill>
            <a:prstDash val="dash"/>
            <a:tailEnd type="triangle"/>
          </a:ln>
        </p:spPr>
      </p:sp>
      <p:sp>
        <p:nvSpPr>
          <p:cNvPr id="17" name="tr-120-4"/>
          <p:cNvSpPr/>
          <p:nvPr/>
        </p:nvSpPr>
        <p:spPr>
          <a:xfrm flipV="1">
            <a:off x="1403701" y="2553802"/>
            <a:ext cx="578796" cy="248055"/>
          </a:xfrm>
          <a:prstGeom prst="line">
            <a:avLst/>
          </a:prstGeom>
          <a:noFill/>
          <a:ln w="15875">
            <a:solidFill>
              <a:srgbClr val="A5392E"/>
            </a:solidFill>
            <a:prstDash val="dash"/>
            <a:tailEnd type="triangle"/>
          </a:ln>
        </p:spPr>
      </p:sp>
      <p:sp>
        <p:nvSpPr>
          <p:cNvPr id="18" name="trp-120"/>
          <p:cNvSpPr/>
          <p:nvPr/>
        </p:nvSpPr>
        <p:spPr>
          <a:xfrm flipV="1">
            <a:off x="2586098" y="3016839"/>
            <a:ext cx="1364304" cy="744166"/>
          </a:xfrm>
          <a:prstGeom prst="line">
            <a:avLst/>
          </a:prstGeom>
          <a:noFill/>
          <a:ln w="19050">
            <a:solidFill>
              <a:srgbClr val="2E7391"/>
            </a:solidFill>
            <a:prstDash val="dash"/>
            <a:tailEnd type="triangle"/>
          </a:ln>
        </p:spPr>
      </p:sp>
      <p:sp>
        <p:nvSpPr>
          <p:cNvPr id="19"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20"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792811" y="330623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1800590" y="243804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3603125" y="290934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2792811" y="144582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586098" y="218998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zone: a chaser on top, three across the free-throw line extended, one runner owning the whole baseline. This is the DISCIPLINED version — no traps, no gambles, just long arms in every passing lane and a shape that takes away the middle. Because it looks identical to our trapping 1-3-1, the offense can never tell which one is coming.</a:t>
            </a:r>
            <a:endParaRPr lang="en-US" sz="950" dirty="0"/>
          </a:p>
        </p:txBody>
      </p:sp>
      <p:sp>
        <p:nvSpPr>
          <p:cNvPr id="36" name="notebox-120"/>
          <p:cNvSpPr/>
          <p:nvPr/>
        </p:nvSpPr>
        <p:spPr>
          <a:xfrm>
            <a:off x="4911495" y="2606040"/>
            <a:ext cx="3821025" cy="1143000"/>
          </a:xfrm>
          <a:prstGeom prst="roundRect">
            <a:avLst>
              <a:gd name="adj" fmla="val 4800"/>
            </a:avLst>
          </a:prstGeom>
          <a:solidFill>
            <a:srgbClr val="E3EDF2"/>
          </a:solidFill>
          <a:ln/>
        </p:spPr>
      </p:sp>
      <p:sp>
        <p:nvSpPr>
          <p:cNvPr id="37" name="notelbl-12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8" name="note-12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catch: the wing takes the ball, the chaser shades to kill the easy reversal — position, not pressure.</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PRIMARY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Zone — Base (No Traps)</a:t>
            </a:r>
            <a:endParaRPr lang="en-US" sz="2200" dirty="0"/>
          </a:p>
        </p:txBody>
      </p:sp>
      <p:sp>
        <p:nvSpPr>
          <p:cNvPr id="4" name="ph-12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1-0"/>
          <p:cNvSpPr/>
          <p:nvPr/>
        </p:nvSpPr>
        <p:spPr>
          <a:xfrm>
            <a:off x="2974718" y="1561581"/>
            <a:ext cx="1074906" cy="57880"/>
          </a:xfrm>
          <a:prstGeom prst="line">
            <a:avLst/>
          </a:prstGeom>
          <a:noFill/>
          <a:ln w="15875">
            <a:solidFill>
              <a:srgbClr val="A5392E"/>
            </a:solidFill>
            <a:prstDash val="dash"/>
            <a:tailEnd type="triangle"/>
          </a:ln>
        </p:spPr>
      </p:sp>
      <p:sp>
        <p:nvSpPr>
          <p:cNvPr id="14" name="tr-121-1"/>
          <p:cNvSpPr/>
          <p:nvPr/>
        </p:nvSpPr>
        <p:spPr>
          <a:xfrm flipH="1" flipV="1">
            <a:off x="3553514" y="2264405"/>
            <a:ext cx="231518" cy="760703"/>
          </a:xfrm>
          <a:prstGeom prst="line">
            <a:avLst/>
          </a:prstGeom>
          <a:noFill/>
          <a:ln w="15875">
            <a:solidFill>
              <a:srgbClr val="A5392E"/>
            </a:solidFill>
            <a:prstDash val="dash"/>
            <a:tailEnd type="triangle"/>
          </a:ln>
        </p:spPr>
      </p:sp>
      <p:sp>
        <p:nvSpPr>
          <p:cNvPr id="15" name="tr-121-2"/>
          <p:cNvSpPr/>
          <p:nvPr/>
        </p:nvSpPr>
        <p:spPr>
          <a:xfrm flipV="1">
            <a:off x="2768006" y="2016349"/>
            <a:ext cx="165370" cy="289398"/>
          </a:xfrm>
          <a:prstGeom prst="line">
            <a:avLst/>
          </a:prstGeom>
          <a:noFill/>
          <a:ln w="15875">
            <a:solidFill>
              <a:srgbClr val="A5392E"/>
            </a:solidFill>
            <a:prstDash val="dash"/>
            <a:tailEnd type="triangle"/>
          </a:ln>
        </p:spPr>
      </p:sp>
      <p:sp>
        <p:nvSpPr>
          <p:cNvPr id="16" name="tr-121-3"/>
          <p:cNvSpPr/>
          <p:nvPr/>
        </p:nvSpPr>
        <p:spPr>
          <a:xfrm flipV="1">
            <a:off x="2974718" y="3215283"/>
            <a:ext cx="248055" cy="206713"/>
          </a:xfrm>
          <a:prstGeom prst="line">
            <a:avLst/>
          </a:prstGeom>
          <a:noFill/>
          <a:ln w="15875">
            <a:solidFill>
              <a:srgbClr val="A5392E"/>
            </a:solidFill>
            <a:prstDash val="dash"/>
            <a:tailEnd type="triangle"/>
          </a:ln>
        </p:spPr>
      </p:sp>
      <p:sp>
        <p:nvSpPr>
          <p:cNvPr id="17" name="trp-121"/>
          <p:cNvSpPr/>
          <p:nvPr/>
        </p:nvSpPr>
        <p:spPr>
          <a:xfrm flipV="1">
            <a:off x="3950403" y="1404479"/>
            <a:ext cx="355546" cy="1612360"/>
          </a:xfrm>
          <a:prstGeom prst="line">
            <a:avLst/>
          </a:prstGeom>
          <a:noFill/>
          <a:ln w="19050">
            <a:solidFill>
              <a:srgbClr val="2E7391"/>
            </a:solidFill>
            <a:prstDash val="dash"/>
            <a:tailEnd type="triangle"/>
          </a:ln>
        </p:spPr>
      </p:sp>
      <p:sp>
        <p:nvSpPr>
          <p:cNvPr id="18"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9"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1"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3"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5"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7"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8" name="!!d1"/>
          <p:cNvSpPr/>
          <p:nvPr/>
        </p:nvSpPr>
        <p:spPr>
          <a:xfrm>
            <a:off x="3040866" y="309952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9" name="!!d2"/>
          <p:cNvSpPr/>
          <p:nvPr/>
        </p:nvSpPr>
        <p:spPr>
          <a:xfrm>
            <a:off x="1800590" y="243804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0" name="!!d3"/>
          <p:cNvSpPr/>
          <p:nvPr/>
        </p:nvSpPr>
        <p:spPr>
          <a:xfrm>
            <a:off x="3371607" y="214864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1" name="!!d4"/>
          <p:cNvSpPr/>
          <p:nvPr/>
        </p:nvSpPr>
        <p:spPr>
          <a:xfrm>
            <a:off x="3867717" y="150370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2" name="!!d5"/>
          <p:cNvSpPr/>
          <p:nvPr/>
        </p:nvSpPr>
        <p:spPr>
          <a:xfrm>
            <a:off x="2751469"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3"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3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zone: a chaser on top, three across the free-throw line extended, one runner owning the whole baseline. This is the DISCIPLINED version — no traps, no gambles, just long arms in every passing lane and a shape that takes away the middle. Because it looks identical to our trapping 1-3-1, the offense can never tell which one is coming.</a:t>
            </a:r>
            <a:endParaRPr lang="en-US" sz="950" dirty="0"/>
          </a:p>
        </p:txBody>
      </p:sp>
      <p:sp>
        <p:nvSpPr>
          <p:cNvPr id="35" name="notebox-121"/>
          <p:cNvSpPr/>
          <p:nvPr/>
        </p:nvSpPr>
        <p:spPr>
          <a:xfrm>
            <a:off x="4911495" y="2606040"/>
            <a:ext cx="3821025" cy="1143000"/>
          </a:xfrm>
          <a:prstGeom prst="roundRect">
            <a:avLst>
              <a:gd name="adj" fmla="val 4800"/>
            </a:avLst>
          </a:prstGeom>
          <a:solidFill>
            <a:srgbClr val="E3EDF2"/>
          </a:solidFill>
          <a:ln/>
        </p:spPr>
      </p:sp>
      <p:sp>
        <p:nvSpPr>
          <p:cNvPr id="36" name="notelbl-12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7" name="note-12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Corner: the baseline runner covers — that is his entire job, corner to corner. Wing sinks to front the post.</a:t>
            </a:r>
            <a:endParaRPr lang="en-US" sz="1050" dirty="0"/>
          </a:p>
        </p:txBody>
      </p:sp>
      <p:sp>
        <p:nvSpPr>
          <p:cNvPr id="3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PRIMARY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Zone — Base (No Traps)</a:t>
            </a:r>
            <a:endParaRPr lang="en-US" sz="2200" dirty="0"/>
          </a:p>
        </p:txBody>
      </p:sp>
      <p:sp>
        <p:nvSpPr>
          <p:cNvPr id="4" name="ph-12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2-0"/>
          <p:cNvSpPr/>
          <p:nvPr/>
        </p:nvSpPr>
        <p:spPr>
          <a:xfrm flipH="1">
            <a:off x="1196989" y="2553802"/>
            <a:ext cx="785509" cy="496111"/>
          </a:xfrm>
          <a:prstGeom prst="line">
            <a:avLst/>
          </a:prstGeom>
          <a:noFill/>
          <a:ln w="15875">
            <a:solidFill>
              <a:srgbClr val="A5392E"/>
            </a:solidFill>
            <a:prstDash val="dash"/>
            <a:tailEnd type="triangle"/>
          </a:ln>
        </p:spPr>
      </p:sp>
      <p:sp>
        <p:nvSpPr>
          <p:cNvPr id="14" name="tr-122-1"/>
          <p:cNvSpPr/>
          <p:nvPr/>
        </p:nvSpPr>
        <p:spPr>
          <a:xfrm flipH="1">
            <a:off x="2313237" y="3215283"/>
            <a:ext cx="909536" cy="206713"/>
          </a:xfrm>
          <a:prstGeom prst="line">
            <a:avLst/>
          </a:prstGeom>
          <a:noFill/>
          <a:ln w="15875">
            <a:solidFill>
              <a:srgbClr val="A5392E"/>
            </a:solidFill>
            <a:prstDash val="dash"/>
            <a:tailEnd type="triangle"/>
          </a:ln>
        </p:spPr>
      </p:sp>
      <p:sp>
        <p:nvSpPr>
          <p:cNvPr id="15" name="tr-122-2"/>
          <p:cNvSpPr/>
          <p:nvPr/>
        </p:nvSpPr>
        <p:spPr>
          <a:xfrm flipH="1" flipV="1">
            <a:off x="2478608" y="1536776"/>
            <a:ext cx="1571017" cy="82685"/>
          </a:xfrm>
          <a:prstGeom prst="line">
            <a:avLst/>
          </a:prstGeom>
          <a:noFill/>
          <a:ln w="15875">
            <a:solidFill>
              <a:srgbClr val="A5392E"/>
            </a:solidFill>
            <a:prstDash val="dash"/>
            <a:tailEnd type="triangle"/>
          </a:ln>
        </p:spPr>
      </p:sp>
      <p:sp>
        <p:nvSpPr>
          <p:cNvPr id="16" name="tr-122-3"/>
          <p:cNvSpPr/>
          <p:nvPr/>
        </p:nvSpPr>
        <p:spPr>
          <a:xfrm flipH="1">
            <a:off x="2519950" y="2016349"/>
            <a:ext cx="413426" cy="248055"/>
          </a:xfrm>
          <a:prstGeom prst="line">
            <a:avLst/>
          </a:prstGeom>
          <a:noFill/>
          <a:ln w="15875">
            <a:solidFill>
              <a:srgbClr val="A5392E"/>
            </a:solidFill>
            <a:prstDash val="dash"/>
            <a:tailEnd type="triangle"/>
          </a:ln>
        </p:spPr>
      </p:sp>
      <p:sp>
        <p:nvSpPr>
          <p:cNvPr id="17" name="tr-122-4"/>
          <p:cNvSpPr/>
          <p:nvPr/>
        </p:nvSpPr>
        <p:spPr>
          <a:xfrm flipH="1">
            <a:off x="3388144" y="2264405"/>
            <a:ext cx="165370" cy="454768"/>
          </a:xfrm>
          <a:prstGeom prst="line">
            <a:avLst/>
          </a:prstGeom>
          <a:noFill/>
          <a:ln w="15875">
            <a:solidFill>
              <a:srgbClr val="A5392E"/>
            </a:solidFill>
            <a:prstDash val="dash"/>
            <a:tailEnd type="triangle"/>
          </a:ln>
        </p:spPr>
      </p:sp>
      <p:sp>
        <p:nvSpPr>
          <p:cNvPr id="18" name="trp-122"/>
          <p:cNvSpPr/>
          <p:nvPr/>
        </p:nvSpPr>
        <p:spPr>
          <a:xfrm flipH="1">
            <a:off x="1221794" y="1404479"/>
            <a:ext cx="3084154" cy="1612360"/>
          </a:xfrm>
          <a:prstGeom prst="line">
            <a:avLst/>
          </a:prstGeom>
          <a:noFill/>
          <a:ln w="19050">
            <a:solidFill>
              <a:srgbClr val="2E7391"/>
            </a:solidFill>
            <a:prstDash val="dash"/>
            <a:tailEnd type="triangle"/>
          </a:ln>
        </p:spPr>
      </p:sp>
      <p:sp>
        <p:nvSpPr>
          <p:cNvPr id="19"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20"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131330" y="330623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1015081" y="293415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3206237" y="260341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2296700" y="142101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338043" y="214864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1172183"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zone: a chaser on top, three across the free-throw line extended, one runner owning the whole baseline. This is the DISCIPLINED version — no traps, no gambles, just long arms in every passing lane and a shape that takes away the middle. Because it looks identical to our trapping 1-3-1, the offense can never tell which one is coming.</a:t>
            </a:r>
            <a:endParaRPr lang="en-US" sz="950" dirty="0"/>
          </a:p>
        </p:txBody>
      </p:sp>
      <p:sp>
        <p:nvSpPr>
          <p:cNvPr id="36" name="notebox-122"/>
          <p:cNvSpPr/>
          <p:nvPr/>
        </p:nvSpPr>
        <p:spPr>
          <a:xfrm>
            <a:off x="4911495" y="2606040"/>
            <a:ext cx="3821025" cy="1143000"/>
          </a:xfrm>
          <a:prstGeom prst="roundRect">
            <a:avLst>
              <a:gd name="adj" fmla="val 4800"/>
            </a:avLst>
          </a:prstGeom>
          <a:solidFill>
            <a:srgbClr val="E3EDF2"/>
          </a:solidFill>
          <a:ln/>
        </p:spPr>
      </p:sp>
      <p:sp>
        <p:nvSpPr>
          <p:cNvPr id="37" name="notelbl-12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8" name="note-12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skip is the stress test: weakside wing flies to the ball, the runner sprints the full width, the middle holds the paint. No panic, no fouls.</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PRIMARY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Zone — Base (No Traps)</a:t>
            </a:r>
            <a:endParaRPr lang="en-US" sz="2200" dirty="0"/>
          </a:p>
        </p:txBody>
      </p:sp>
      <p:sp>
        <p:nvSpPr>
          <p:cNvPr id="4" name="ph-12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3-0"/>
          <p:cNvSpPr/>
          <p:nvPr/>
        </p:nvSpPr>
        <p:spPr>
          <a:xfrm>
            <a:off x="2313237" y="3421996"/>
            <a:ext cx="165370" cy="181907"/>
          </a:xfrm>
          <a:prstGeom prst="line">
            <a:avLst/>
          </a:prstGeom>
          <a:noFill/>
          <a:ln w="15875">
            <a:solidFill>
              <a:srgbClr val="A5392E"/>
            </a:solidFill>
            <a:prstDash val="dash"/>
            <a:tailEnd type="triangle"/>
          </a:ln>
        </p:spPr>
      </p:sp>
      <p:sp>
        <p:nvSpPr>
          <p:cNvPr id="14" name="tr-123-1"/>
          <p:cNvSpPr/>
          <p:nvPr/>
        </p:nvSpPr>
        <p:spPr>
          <a:xfrm flipV="1">
            <a:off x="1196989" y="2801858"/>
            <a:ext cx="223250" cy="248055"/>
          </a:xfrm>
          <a:prstGeom prst="line">
            <a:avLst/>
          </a:prstGeom>
          <a:noFill/>
          <a:ln w="15875">
            <a:solidFill>
              <a:srgbClr val="A5392E"/>
            </a:solidFill>
            <a:prstDash val="dash"/>
            <a:tailEnd type="triangle"/>
          </a:ln>
        </p:spPr>
      </p:sp>
      <p:sp>
        <p:nvSpPr>
          <p:cNvPr id="15" name="tr-123-2"/>
          <p:cNvSpPr/>
          <p:nvPr/>
        </p:nvSpPr>
        <p:spPr>
          <a:xfrm>
            <a:off x="3388144" y="2719173"/>
            <a:ext cx="148833" cy="82685"/>
          </a:xfrm>
          <a:prstGeom prst="line">
            <a:avLst/>
          </a:prstGeom>
          <a:noFill/>
          <a:ln w="15875">
            <a:solidFill>
              <a:srgbClr val="A5392E"/>
            </a:solidFill>
            <a:prstDash val="dash"/>
            <a:tailEnd type="triangle"/>
          </a:ln>
        </p:spPr>
      </p:sp>
      <p:sp>
        <p:nvSpPr>
          <p:cNvPr id="16" name="tr-123-3"/>
          <p:cNvSpPr/>
          <p:nvPr/>
        </p:nvSpPr>
        <p:spPr>
          <a:xfrm flipH="1">
            <a:off x="2478608" y="2264405"/>
            <a:ext cx="41343" cy="16537"/>
          </a:xfrm>
          <a:prstGeom prst="line">
            <a:avLst/>
          </a:prstGeom>
          <a:noFill/>
          <a:ln w="15875">
            <a:solidFill>
              <a:srgbClr val="A5392E"/>
            </a:solidFill>
            <a:prstDash val="dash"/>
            <a:tailEnd type="triangle"/>
          </a:ln>
        </p:spPr>
      </p:sp>
      <p:sp>
        <p:nvSpPr>
          <p:cNvPr id="17" name="tr-123-4"/>
          <p:cNvSpPr/>
          <p:nvPr/>
        </p:nvSpPr>
        <p:spPr>
          <a:xfrm flipV="1">
            <a:off x="2478608" y="1520239"/>
            <a:ext cx="0" cy="16537"/>
          </a:xfrm>
          <a:prstGeom prst="line">
            <a:avLst/>
          </a:prstGeom>
          <a:noFill/>
          <a:ln w="15875">
            <a:solidFill>
              <a:srgbClr val="A5392E"/>
            </a:solidFill>
            <a:prstDash val="dash"/>
            <a:tailEnd type="triangle"/>
          </a:ln>
        </p:spPr>
      </p:sp>
      <p:sp>
        <p:nvSpPr>
          <p:cNvPr id="18" name="trp-123"/>
          <p:cNvSpPr/>
          <p:nvPr/>
        </p:nvSpPr>
        <p:spPr>
          <a:xfrm>
            <a:off x="1221794" y="3016839"/>
            <a:ext cx="1364304" cy="744166"/>
          </a:xfrm>
          <a:prstGeom prst="line">
            <a:avLst/>
          </a:prstGeom>
          <a:noFill/>
          <a:ln w="19050">
            <a:solidFill>
              <a:srgbClr val="2E7391"/>
            </a:solidFill>
            <a:prstDash val="dash"/>
            <a:tailEnd type="triangle"/>
          </a:ln>
        </p:spPr>
      </p:sp>
      <p:sp>
        <p:nvSpPr>
          <p:cNvPr id="19"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20"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296700" y="348814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1238331"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3355070"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2296700" y="140447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296700" y="216518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2536487" y="3711394"/>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zone: a chaser on top, three across the free-throw line extended, one runner owning the whole baseline. This is the DISCIPLINED version — no traps, no gambles, just long arms in every passing lane and a shape that takes away the middle. Because it looks identical to our trapping 1-3-1, the offense can never tell which one is coming.</a:t>
            </a:r>
            <a:endParaRPr lang="en-US" sz="950" dirty="0"/>
          </a:p>
        </p:txBody>
      </p:sp>
      <p:sp>
        <p:nvSpPr>
          <p:cNvPr id="36" name="notebox-123"/>
          <p:cNvSpPr/>
          <p:nvPr/>
        </p:nvSpPr>
        <p:spPr>
          <a:xfrm>
            <a:off x="4911495" y="2606040"/>
            <a:ext cx="3821025" cy="1143000"/>
          </a:xfrm>
          <a:prstGeom prst="roundRect">
            <a:avLst>
              <a:gd name="adj" fmla="val 4800"/>
            </a:avLst>
          </a:prstGeom>
          <a:solidFill>
            <a:srgbClr val="E3EDF2"/>
          </a:solidFill>
          <a:ln/>
        </p:spPr>
      </p:sp>
      <p:sp>
        <p:nvSpPr>
          <p:cNvPr id="37" name="notelbl-12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8" name="note-12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back to the top — and the zone is back in its base shape. Full cycle: no gambles, no fouls, nothing surrendered. Reset and smother again.</a:t>
            </a:r>
            <a:endParaRPr lang="en-US" sz="1050" dirty="0"/>
          </a:p>
        </p:txBody>
      </p:sp>
      <p:sp>
        <p:nvSpPr>
          <p:cNvPr id="39" name="kp-123"/>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0" name="kpl-123"/>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No traps means NO traps — position and hands, never a reach. The discipline IS the disguise.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baseline runner covers corner to corner; he sprints the width on every skip, all game.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Middle defender owns the high post: a catch there is the only thing that beats the shape.</a:t>
            </a:r>
            <a:endParaRPr lang="en-US" sz="850" dirty="0"/>
          </a:p>
        </p:txBody>
      </p:sp>
      <p:sp>
        <p:nvSpPr>
          <p:cNvPr id="4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CHANGEUP DEFENSE  ·  HALF-COURT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 Wing Trap</a:t>
            </a:r>
            <a:endParaRPr lang="en-US" sz="2200" dirty="0"/>
          </a:p>
        </p:txBody>
      </p:sp>
      <p:sp>
        <p:nvSpPr>
          <p:cNvPr id="4" name="ph-12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4"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6"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18"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2296700" y="355429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1221794" y="272744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3371607" y="272744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2296700" y="140447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296700" y="223133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94079"/>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A rhythm-breaker: chaser on top, three across the free-throw line extended, one runner covering the whole baseline. Every wing catch triggers a trap with the sideline as the third defender. High risk, high reward — possessions get stolen or given.</a:t>
            </a:r>
            <a:endParaRPr lang="en-US" sz="950" dirty="0"/>
          </a:p>
        </p:txBody>
      </p:sp>
      <p:sp>
        <p:nvSpPr>
          <p:cNvPr id="30" name="notebox-124"/>
          <p:cNvSpPr/>
          <p:nvPr/>
        </p:nvSpPr>
        <p:spPr>
          <a:xfrm>
            <a:off x="4911495" y="2606040"/>
            <a:ext cx="3821025" cy="1143000"/>
          </a:xfrm>
          <a:prstGeom prst="roundRect">
            <a:avLst>
              <a:gd name="adj" fmla="val 4800"/>
            </a:avLst>
          </a:prstGeom>
          <a:solidFill>
            <a:srgbClr val="E3EDF2"/>
          </a:solidFill>
          <a:ln/>
        </p:spPr>
      </p:sp>
      <p:sp>
        <p:nvSpPr>
          <p:cNvPr id="31" name="notelbl-12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12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After timeouts, to close quarters, or any time the game needs chaos. A handful of possessions — the surprise IS the weapon.</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CHANGEUP DEFENSE  ·  HALF-COURT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 Wing Trap</a:t>
            </a:r>
            <a:endParaRPr lang="en-US" sz="2200" dirty="0"/>
          </a:p>
        </p:txBody>
      </p:sp>
      <p:sp>
        <p:nvSpPr>
          <p:cNvPr id="4" name="ph-12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5-0"/>
          <p:cNvSpPr/>
          <p:nvPr/>
        </p:nvSpPr>
        <p:spPr>
          <a:xfrm flipV="1">
            <a:off x="2478608" y="3240089"/>
            <a:ext cx="909536" cy="429963"/>
          </a:xfrm>
          <a:prstGeom prst="line">
            <a:avLst/>
          </a:prstGeom>
          <a:noFill/>
          <a:ln w="15875">
            <a:solidFill>
              <a:srgbClr val="A5392E"/>
            </a:solidFill>
            <a:prstDash val="dash"/>
            <a:tailEnd type="triangle"/>
          </a:ln>
        </p:spPr>
      </p:sp>
      <p:sp>
        <p:nvSpPr>
          <p:cNvPr id="14" name="tr-125-1"/>
          <p:cNvSpPr/>
          <p:nvPr/>
        </p:nvSpPr>
        <p:spPr>
          <a:xfrm>
            <a:off x="3553514" y="2843200"/>
            <a:ext cx="330740" cy="124028"/>
          </a:xfrm>
          <a:prstGeom prst="line">
            <a:avLst/>
          </a:prstGeom>
          <a:noFill/>
          <a:ln w="15875">
            <a:solidFill>
              <a:srgbClr val="A5392E"/>
            </a:solidFill>
            <a:prstDash val="dash"/>
            <a:tailEnd type="triangle"/>
          </a:ln>
        </p:spPr>
      </p:sp>
      <p:sp>
        <p:nvSpPr>
          <p:cNvPr id="15" name="trp-125"/>
          <p:cNvSpPr/>
          <p:nvPr/>
        </p:nvSpPr>
        <p:spPr>
          <a:xfrm flipV="1">
            <a:off x="2586098" y="3016839"/>
            <a:ext cx="1364304" cy="826851"/>
          </a:xfrm>
          <a:prstGeom prst="line">
            <a:avLst/>
          </a:prstGeom>
          <a:noFill/>
          <a:ln w="19050">
            <a:solidFill>
              <a:srgbClr val="2E7391"/>
            </a:solidFill>
            <a:prstDash val="dash"/>
            <a:tailEnd type="triangle"/>
          </a:ln>
        </p:spPr>
      </p:sp>
      <p:sp>
        <p:nvSpPr>
          <p:cNvPr id="16"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7"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9"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1"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5"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d1"/>
          <p:cNvSpPr/>
          <p:nvPr/>
        </p:nvSpPr>
        <p:spPr>
          <a:xfrm>
            <a:off x="3206237" y="312433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1221794" y="272744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702347" y="285146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2296700" y="140447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d5"/>
          <p:cNvSpPr/>
          <p:nvPr/>
        </p:nvSpPr>
        <p:spPr>
          <a:xfrm>
            <a:off x="2296700" y="223133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1"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2"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A rhythm-breaker: chaser on top, three across the free-throw line extended, one runner covering the whole baseline. Every wing catch triggers a trap with the sideline as the third defender. High risk, high reward — possessions get stolen or given.</a:t>
            </a:r>
            <a:endParaRPr lang="en-US" sz="950" dirty="0"/>
          </a:p>
        </p:txBody>
      </p:sp>
      <p:sp>
        <p:nvSpPr>
          <p:cNvPr id="33" name="notebox-125"/>
          <p:cNvSpPr/>
          <p:nvPr/>
        </p:nvSpPr>
        <p:spPr>
          <a:xfrm>
            <a:off x="4911495" y="2606040"/>
            <a:ext cx="3821025" cy="1143000"/>
          </a:xfrm>
          <a:prstGeom prst="roundRect">
            <a:avLst>
              <a:gd name="adj" fmla="val 4800"/>
            </a:avLst>
          </a:prstGeom>
          <a:solidFill>
            <a:srgbClr val="E3EDF2"/>
          </a:solidFill>
          <a:ln/>
        </p:spPr>
      </p:sp>
      <p:sp>
        <p:nvSpPr>
          <p:cNvPr id="34" name="notelbl-12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5" name="note-12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catch = trigger. Chaser and wing spring the trap — the sideline is the third defender.</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CHANGEUP DEFENSE  ·  HALF-COURT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 Wing Trap</a:t>
            </a:r>
            <a:endParaRPr lang="en-US" sz="2200" dirty="0"/>
          </a:p>
        </p:txBody>
      </p:sp>
      <p:sp>
        <p:nvSpPr>
          <p:cNvPr id="4" name="ph-12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6-0"/>
          <p:cNvSpPr/>
          <p:nvPr/>
        </p:nvSpPr>
        <p:spPr>
          <a:xfrm>
            <a:off x="2478608" y="2347090"/>
            <a:ext cx="413426" cy="82685"/>
          </a:xfrm>
          <a:prstGeom prst="line">
            <a:avLst/>
          </a:prstGeom>
          <a:noFill/>
          <a:ln w="15875">
            <a:solidFill>
              <a:srgbClr val="A5392E"/>
            </a:solidFill>
            <a:prstDash val="dash"/>
            <a:tailEnd type="triangle"/>
          </a:ln>
        </p:spPr>
      </p:sp>
      <p:sp>
        <p:nvSpPr>
          <p:cNvPr id="14" name="tr-126-1"/>
          <p:cNvSpPr/>
          <p:nvPr/>
        </p:nvSpPr>
        <p:spPr>
          <a:xfrm>
            <a:off x="2478608" y="1520239"/>
            <a:ext cx="1240277" cy="82685"/>
          </a:xfrm>
          <a:prstGeom prst="line">
            <a:avLst/>
          </a:prstGeom>
          <a:noFill/>
          <a:ln w="15875">
            <a:solidFill>
              <a:srgbClr val="A5392E"/>
            </a:solidFill>
            <a:prstDash val="dash"/>
            <a:tailEnd type="triangle"/>
          </a:ln>
        </p:spPr>
      </p:sp>
      <p:sp>
        <p:nvSpPr>
          <p:cNvPr id="15" name="tr-126-2"/>
          <p:cNvSpPr/>
          <p:nvPr/>
        </p:nvSpPr>
        <p:spPr>
          <a:xfrm>
            <a:off x="1403701" y="2843200"/>
            <a:ext cx="785509" cy="479574"/>
          </a:xfrm>
          <a:prstGeom prst="line">
            <a:avLst/>
          </a:prstGeom>
          <a:noFill/>
          <a:ln w="15875">
            <a:solidFill>
              <a:srgbClr val="A5392E"/>
            </a:solidFill>
            <a:prstDash val="dash"/>
            <a:tailEnd type="triangle"/>
          </a:ln>
        </p:spPr>
      </p:sp>
      <p:sp>
        <p:nvSpPr>
          <p:cNvPr id="16"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17"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9"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1"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5"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d1"/>
          <p:cNvSpPr/>
          <p:nvPr/>
        </p:nvSpPr>
        <p:spPr>
          <a:xfrm>
            <a:off x="3206237" y="312433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7" name="!!d2"/>
          <p:cNvSpPr/>
          <p:nvPr/>
        </p:nvSpPr>
        <p:spPr>
          <a:xfrm>
            <a:off x="2007303" y="320701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8" name="!!d3"/>
          <p:cNvSpPr/>
          <p:nvPr/>
        </p:nvSpPr>
        <p:spPr>
          <a:xfrm>
            <a:off x="3702347" y="285146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9" name="!!d4"/>
          <p:cNvSpPr/>
          <p:nvPr/>
        </p:nvSpPr>
        <p:spPr>
          <a:xfrm>
            <a:off x="3536977" y="148716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0" name="!!d5"/>
          <p:cNvSpPr/>
          <p:nvPr/>
        </p:nvSpPr>
        <p:spPr>
          <a:xfrm>
            <a:off x="2710126" y="2314016"/>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1"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2"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A rhythm-breaker: chaser on top, three across the free-throw line extended, one runner covering the whole baseline. Every wing catch triggers a trap with the sideline as the third defender. High risk, high reward — possessions get stolen or given.</a:t>
            </a:r>
            <a:endParaRPr lang="en-US" sz="950" dirty="0"/>
          </a:p>
        </p:txBody>
      </p:sp>
      <p:sp>
        <p:nvSpPr>
          <p:cNvPr id="33" name="notebox-126"/>
          <p:cNvSpPr/>
          <p:nvPr/>
        </p:nvSpPr>
        <p:spPr>
          <a:xfrm>
            <a:off x="4911495" y="2606040"/>
            <a:ext cx="3821025" cy="1143000"/>
          </a:xfrm>
          <a:prstGeom prst="roundRect">
            <a:avLst>
              <a:gd name="adj" fmla="val 4800"/>
            </a:avLst>
          </a:prstGeom>
          <a:solidFill>
            <a:srgbClr val="E3EDF2"/>
          </a:solidFill>
          <a:ln/>
        </p:spPr>
      </p:sp>
      <p:sp>
        <p:nvSpPr>
          <p:cNvPr id="34" name="notelbl-12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5" name="note-12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Behind the trap the triangle forms: middle shaded, corner covered by the runner, reversal shadowed.</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CHANGEUP DEFENSE  ·  HALF-COURT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1-3-1 — Wing Trap</a:t>
            </a:r>
            <a:endParaRPr lang="en-US" sz="2200" dirty="0"/>
          </a:p>
        </p:txBody>
      </p:sp>
      <p:sp>
        <p:nvSpPr>
          <p:cNvPr id="4" name="ph-12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7-0"/>
          <p:cNvSpPr/>
          <p:nvPr/>
        </p:nvSpPr>
        <p:spPr>
          <a:xfrm flipH="1">
            <a:off x="2519950" y="3240089"/>
            <a:ext cx="868194" cy="388620"/>
          </a:xfrm>
          <a:prstGeom prst="line">
            <a:avLst/>
          </a:prstGeom>
          <a:noFill/>
          <a:ln w="15875">
            <a:solidFill>
              <a:srgbClr val="A5392E"/>
            </a:solidFill>
            <a:prstDash val="dash"/>
            <a:tailEnd type="triangle"/>
          </a:ln>
        </p:spPr>
      </p:sp>
      <p:sp>
        <p:nvSpPr>
          <p:cNvPr id="14" name="tr-127-1"/>
          <p:cNvSpPr/>
          <p:nvPr/>
        </p:nvSpPr>
        <p:spPr>
          <a:xfrm flipH="1" flipV="1">
            <a:off x="3553514" y="2843200"/>
            <a:ext cx="330740" cy="124028"/>
          </a:xfrm>
          <a:prstGeom prst="line">
            <a:avLst/>
          </a:prstGeom>
          <a:noFill/>
          <a:ln w="15875">
            <a:solidFill>
              <a:srgbClr val="A5392E"/>
            </a:solidFill>
            <a:prstDash val="dash"/>
            <a:tailEnd type="triangle"/>
          </a:ln>
        </p:spPr>
      </p:sp>
      <p:sp>
        <p:nvSpPr>
          <p:cNvPr id="15" name="tr-127-2"/>
          <p:cNvSpPr/>
          <p:nvPr/>
        </p:nvSpPr>
        <p:spPr>
          <a:xfrm flipH="1" flipV="1">
            <a:off x="2478608" y="1536776"/>
            <a:ext cx="1240277" cy="66148"/>
          </a:xfrm>
          <a:prstGeom prst="line">
            <a:avLst/>
          </a:prstGeom>
          <a:noFill/>
          <a:ln w="15875">
            <a:solidFill>
              <a:srgbClr val="A5392E"/>
            </a:solidFill>
            <a:prstDash val="dash"/>
            <a:tailEnd type="triangle"/>
          </a:ln>
        </p:spPr>
      </p:sp>
      <p:sp>
        <p:nvSpPr>
          <p:cNvPr id="16" name="tr-127-3"/>
          <p:cNvSpPr/>
          <p:nvPr/>
        </p:nvSpPr>
        <p:spPr>
          <a:xfrm flipH="1" flipV="1">
            <a:off x="2478608" y="2347090"/>
            <a:ext cx="413426" cy="82685"/>
          </a:xfrm>
          <a:prstGeom prst="line">
            <a:avLst/>
          </a:prstGeom>
          <a:noFill/>
          <a:ln w="15875">
            <a:solidFill>
              <a:srgbClr val="A5392E"/>
            </a:solidFill>
            <a:prstDash val="dash"/>
            <a:tailEnd type="triangle"/>
          </a:ln>
        </p:spPr>
      </p:sp>
      <p:sp>
        <p:nvSpPr>
          <p:cNvPr id="17" name="tr-127-4"/>
          <p:cNvSpPr/>
          <p:nvPr/>
        </p:nvSpPr>
        <p:spPr>
          <a:xfrm flipH="1" flipV="1">
            <a:off x="1403701" y="2843200"/>
            <a:ext cx="785509" cy="479574"/>
          </a:xfrm>
          <a:prstGeom prst="line">
            <a:avLst/>
          </a:prstGeom>
          <a:noFill/>
          <a:ln w="15875">
            <a:solidFill>
              <a:srgbClr val="A5392E"/>
            </a:solidFill>
            <a:prstDash val="dash"/>
            <a:tailEnd type="triangle"/>
          </a:ln>
        </p:spPr>
      </p:sp>
      <p:sp>
        <p:nvSpPr>
          <p:cNvPr id="18" name="trp-127"/>
          <p:cNvSpPr/>
          <p:nvPr/>
        </p:nvSpPr>
        <p:spPr>
          <a:xfrm flipH="1">
            <a:off x="2586098" y="3016839"/>
            <a:ext cx="1364304" cy="826851"/>
          </a:xfrm>
          <a:prstGeom prst="line">
            <a:avLst/>
          </a:prstGeom>
          <a:noFill/>
          <a:ln w="19050">
            <a:solidFill>
              <a:srgbClr val="2E7391"/>
            </a:solidFill>
            <a:prstDash val="dash"/>
            <a:tailEnd type="triangle"/>
          </a:ln>
        </p:spPr>
      </p:sp>
      <p:sp>
        <p:nvSpPr>
          <p:cNvPr id="19" name="!!o1"/>
          <p:cNvSpPr/>
          <p:nvPr/>
        </p:nvSpPr>
        <p:spPr>
          <a:xfrm>
            <a:off x="2371117" y="3810616"/>
            <a:ext cx="214981" cy="214981"/>
          </a:xfrm>
          <a:prstGeom prst="ellipse">
            <a:avLst/>
          </a:prstGeom>
          <a:solidFill>
            <a:srgbClr val="FFFFFF"/>
          </a:solidFill>
          <a:ln w="19050">
            <a:solidFill>
              <a:srgbClr val="14283A"/>
            </a:solidFill>
            <a:prstDash val="solid"/>
          </a:ln>
        </p:spPr>
      </p:sp>
      <p:sp>
        <p:nvSpPr>
          <p:cNvPr id="20" name="!!no1"/>
          <p:cNvSpPr/>
          <p:nvPr/>
        </p:nvSpPr>
        <p:spPr>
          <a:xfrm>
            <a:off x="2371117" y="381061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338043" y="351295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1221794" y="272744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3371607" y="272744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2296700" y="142101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296700" y="223133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2536487" y="3794079"/>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A rhythm-breaker: chaser on top, three across the free-throw line extended, one runner covering the whole baseline. Every wing catch triggers a trap with the sideline as the third defender. High risk, high reward — possessions get stolen or given.</a:t>
            </a:r>
            <a:endParaRPr lang="en-US" sz="950" dirty="0"/>
          </a:p>
        </p:txBody>
      </p:sp>
      <p:sp>
        <p:nvSpPr>
          <p:cNvPr id="36" name="notebox-127"/>
          <p:cNvSpPr/>
          <p:nvPr/>
        </p:nvSpPr>
        <p:spPr>
          <a:xfrm>
            <a:off x="4911495" y="2606040"/>
            <a:ext cx="3821025" cy="1143000"/>
          </a:xfrm>
          <a:prstGeom prst="roundRect">
            <a:avLst>
              <a:gd name="adj" fmla="val 4800"/>
            </a:avLst>
          </a:prstGeom>
          <a:solidFill>
            <a:srgbClr val="E3EDF2"/>
          </a:solidFill>
          <a:ln/>
        </p:spPr>
      </p:sp>
      <p:sp>
        <p:nvSpPr>
          <p:cNvPr id="37" name="notelbl-12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8" name="note-12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escapes backward — fine. Sprint home, reset the 1-3-1, hunt the next wing catch.</a:t>
            </a:r>
            <a:endParaRPr lang="en-US" sz="1050" dirty="0"/>
          </a:p>
        </p:txBody>
      </p:sp>
      <p:sp>
        <p:nvSpPr>
          <p:cNvPr id="39" name="kp-127"/>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0" name="kpl-127"/>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Trap with feet and chest, hands tracing the ball — the foul bails out the panic.</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Corner catches get trapped hardest: baseline runner arrives with the catch.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Behind the trap: middle, corner, and reversal are shaded — the only “open” pass is the lob, and lobs hang.</a:t>
            </a:r>
            <a:endParaRPr lang="en-US" sz="850" dirty="0"/>
          </a:p>
        </p:txBody>
      </p:sp>
      <p:sp>
        <p:nvSpPr>
          <p:cNvPr id="4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TRAPPING</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2-1-2 Trap Zone</a:t>
            </a:r>
            <a:endParaRPr lang="en-US" sz="2200" dirty="0"/>
          </a:p>
        </p:txBody>
      </p:sp>
      <p:sp>
        <p:nvSpPr>
          <p:cNvPr id="4" name="ph-12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6"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18"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1800590"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2792811"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1387164" y="165253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3206237" y="165253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296700" y="2231331"/>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third look in the zone menu: two up top, one anchoring the middle, two on the back line. Every wing and corner catch gets trapped from two angles while the middle defender walls off the high post. More aggressive than the 1-3-1 trap because the traps come from in FRONT of and BEHIND the ball at once.</a:t>
            </a:r>
            <a:endParaRPr lang="en-US" sz="950" dirty="0"/>
          </a:p>
        </p:txBody>
      </p:sp>
      <p:sp>
        <p:nvSpPr>
          <p:cNvPr id="30" name="notebox-128"/>
          <p:cNvSpPr/>
          <p:nvPr/>
        </p:nvSpPr>
        <p:spPr>
          <a:xfrm>
            <a:off x="4911495" y="2606040"/>
            <a:ext cx="3821025" cy="1143000"/>
          </a:xfrm>
          <a:prstGeom prst="roundRect">
            <a:avLst>
              <a:gd name="adj" fmla="val 4800"/>
            </a:avLst>
          </a:prstGeom>
          <a:solidFill>
            <a:srgbClr val="E3EDF2"/>
          </a:solidFill>
          <a:ln/>
        </p:spPr>
      </p:sp>
      <p:sp>
        <p:nvSpPr>
          <p:cNvPr id="31" name="notelbl-12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12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Short bursts — three or four possessions out of a timeout or after made free throws. Steal a possession, force a panic timeout, then get back to Pack Line before the offense solves it. Animation runs trap, re-trap, escape, and recovery to base.</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TRAPPING</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2-1-2 Trap Zone</a:t>
            </a:r>
            <a:endParaRPr lang="en-US" sz="2200" dirty="0"/>
          </a:p>
        </p:txBody>
      </p:sp>
      <p:sp>
        <p:nvSpPr>
          <p:cNvPr id="4" name="ph-12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29-0"/>
          <p:cNvSpPr/>
          <p:nvPr/>
        </p:nvSpPr>
        <p:spPr>
          <a:xfrm flipV="1">
            <a:off x="2974718" y="3132598"/>
            <a:ext cx="661481" cy="206713"/>
          </a:xfrm>
          <a:prstGeom prst="line">
            <a:avLst/>
          </a:prstGeom>
          <a:noFill/>
          <a:ln w="15875">
            <a:solidFill>
              <a:srgbClr val="A5392E"/>
            </a:solidFill>
            <a:prstDash val="dash"/>
            <a:tailEnd type="triangle"/>
          </a:ln>
        </p:spPr>
      </p:sp>
      <p:sp>
        <p:nvSpPr>
          <p:cNvPr id="14" name="tr-129-1"/>
          <p:cNvSpPr/>
          <p:nvPr/>
        </p:nvSpPr>
        <p:spPr>
          <a:xfrm>
            <a:off x="3388144" y="1768294"/>
            <a:ext cx="496111" cy="826851"/>
          </a:xfrm>
          <a:prstGeom prst="line">
            <a:avLst/>
          </a:prstGeom>
          <a:noFill/>
          <a:ln w="15875">
            <a:solidFill>
              <a:srgbClr val="A5392E"/>
            </a:solidFill>
            <a:prstDash val="dash"/>
            <a:tailEnd type="triangle"/>
          </a:ln>
        </p:spPr>
      </p:sp>
      <p:sp>
        <p:nvSpPr>
          <p:cNvPr id="15" name="tr-129-2"/>
          <p:cNvSpPr/>
          <p:nvPr/>
        </p:nvSpPr>
        <p:spPr>
          <a:xfrm flipV="1">
            <a:off x="2478608" y="2016349"/>
            <a:ext cx="496111" cy="330740"/>
          </a:xfrm>
          <a:prstGeom prst="line">
            <a:avLst/>
          </a:prstGeom>
          <a:noFill/>
          <a:ln w="15875">
            <a:solidFill>
              <a:srgbClr val="A5392E"/>
            </a:solidFill>
            <a:prstDash val="dash"/>
            <a:tailEnd type="triangle"/>
          </a:ln>
        </p:spPr>
      </p:sp>
      <p:sp>
        <p:nvSpPr>
          <p:cNvPr id="16" name="tr-129-3"/>
          <p:cNvSpPr/>
          <p:nvPr/>
        </p:nvSpPr>
        <p:spPr>
          <a:xfrm>
            <a:off x="1569071" y="1768294"/>
            <a:ext cx="744166" cy="41343"/>
          </a:xfrm>
          <a:prstGeom prst="line">
            <a:avLst/>
          </a:prstGeom>
          <a:noFill/>
          <a:ln w="15875">
            <a:solidFill>
              <a:srgbClr val="A5392E"/>
            </a:solidFill>
            <a:prstDash val="dash"/>
            <a:tailEnd type="triangle"/>
          </a:ln>
        </p:spPr>
      </p:sp>
      <p:sp>
        <p:nvSpPr>
          <p:cNvPr id="17" name="tr-129-4"/>
          <p:cNvSpPr/>
          <p:nvPr/>
        </p:nvSpPr>
        <p:spPr>
          <a:xfrm flipV="1">
            <a:off x="1982497" y="2967228"/>
            <a:ext cx="537453" cy="372083"/>
          </a:xfrm>
          <a:prstGeom prst="line">
            <a:avLst/>
          </a:prstGeom>
          <a:noFill/>
          <a:ln w="15875">
            <a:solidFill>
              <a:srgbClr val="A5392E"/>
            </a:solidFill>
            <a:prstDash val="dash"/>
            <a:tailEnd type="triangle"/>
          </a:ln>
        </p:spPr>
      </p:sp>
      <p:sp>
        <p:nvSpPr>
          <p:cNvPr id="18" name="trp-129"/>
          <p:cNvSpPr/>
          <p:nvPr/>
        </p:nvSpPr>
        <p:spPr>
          <a:xfrm flipV="1">
            <a:off x="2586098" y="3016839"/>
            <a:ext cx="1364304" cy="785509"/>
          </a:xfrm>
          <a:prstGeom prst="line">
            <a:avLst/>
          </a:prstGeom>
          <a:noFill/>
          <a:ln w="19050">
            <a:solidFill>
              <a:srgbClr val="2E7391"/>
            </a:solidFill>
            <a:prstDash val="dash"/>
            <a:tailEnd type="triangle"/>
          </a:ln>
        </p:spPr>
      </p:sp>
      <p:sp>
        <p:nvSpPr>
          <p:cNvPr id="19"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20"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338043" y="285146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3454292" y="301683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2131330" y="169387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702347" y="2479386"/>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792811"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third look in the zone menu: two up top, one anchoring the middle, two on the back line. Every wing and corner catch gets trapped from two angles while the middle defender walls off the high post. More aggressive than the 1-3-1 trap because the traps come from in FRONT of and BEHIND the ball at once.</a:t>
            </a:r>
            <a:endParaRPr lang="en-US" sz="950" dirty="0"/>
          </a:p>
        </p:txBody>
      </p:sp>
      <p:sp>
        <p:nvSpPr>
          <p:cNvPr id="36" name="notebox-129"/>
          <p:cNvSpPr/>
          <p:nvPr/>
        </p:nvSpPr>
        <p:spPr>
          <a:xfrm>
            <a:off x="4911495" y="2606040"/>
            <a:ext cx="3821025" cy="1143000"/>
          </a:xfrm>
          <a:prstGeom prst="roundRect">
            <a:avLst>
              <a:gd name="adj" fmla="val 4800"/>
            </a:avLst>
          </a:prstGeom>
          <a:solidFill>
            <a:srgbClr val="E3EDF2"/>
          </a:solidFill>
          <a:ln/>
        </p:spPr>
      </p:sp>
      <p:sp>
        <p:nvSpPr>
          <p:cNvPr id="37" name="notelbl-12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8" name="note-12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catch springs it: the front guard and the back forward close from two angles — the sideline is the third trapper.</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3"/>
          <p:cNvSpPr/>
          <p:nvPr/>
        </p:nvSpPr>
        <p:spPr>
          <a:xfrm flipH="1" flipV="1">
            <a:off x="1221794" y="3058182"/>
            <a:ext cx="1364304" cy="744166"/>
          </a:xfrm>
          <a:prstGeom prst="line">
            <a:avLst/>
          </a:prstGeom>
          <a:noFill/>
          <a:ln w="19050">
            <a:solidFill>
              <a:srgbClr val="2E7391"/>
            </a:solidFill>
            <a:prstDash val="dash"/>
            <a:tailEnd type="triangle"/>
          </a:ln>
        </p:spPr>
      </p:sp>
      <p:sp>
        <p:nvSpPr>
          <p:cNvPr id="14"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5"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172183" y="300857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6" name="notebox-13"/>
          <p:cNvSpPr/>
          <p:nvPr/>
        </p:nvSpPr>
        <p:spPr>
          <a:xfrm>
            <a:off x="4911495" y="2606040"/>
            <a:ext cx="3821025" cy="1143000"/>
          </a:xfrm>
          <a:prstGeom prst="roundRect">
            <a:avLst>
              <a:gd name="adj" fmla="val 4800"/>
            </a:avLst>
          </a:prstGeom>
          <a:solidFill>
            <a:srgbClr val="E3EDF2"/>
          </a:solidFill>
          <a:ln/>
        </p:spPr>
      </p:sp>
      <p:sp>
        <p:nvSpPr>
          <p:cNvPr id="27" name="notelbl-1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1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Entry to the wing — defense shifts, gaps open.</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TRAPPING</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2-1-2 Trap Zone</a:t>
            </a:r>
            <a:endParaRPr lang="en-US" sz="2200" dirty="0"/>
          </a:p>
        </p:txBody>
      </p:sp>
      <p:sp>
        <p:nvSpPr>
          <p:cNvPr id="4" name="ph-13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0-0"/>
          <p:cNvSpPr/>
          <p:nvPr/>
        </p:nvSpPr>
        <p:spPr>
          <a:xfrm flipV="1">
            <a:off x="3884254" y="1726951"/>
            <a:ext cx="206713" cy="868194"/>
          </a:xfrm>
          <a:prstGeom prst="line">
            <a:avLst/>
          </a:prstGeom>
          <a:noFill/>
          <a:ln w="15875">
            <a:solidFill>
              <a:srgbClr val="A5392E"/>
            </a:solidFill>
            <a:prstDash val="dash"/>
            <a:tailEnd type="triangle"/>
          </a:ln>
        </p:spPr>
      </p:sp>
      <p:sp>
        <p:nvSpPr>
          <p:cNvPr id="14" name="tr-130-1"/>
          <p:cNvSpPr/>
          <p:nvPr/>
        </p:nvSpPr>
        <p:spPr>
          <a:xfrm flipV="1">
            <a:off x="3636199" y="2181719"/>
            <a:ext cx="330740" cy="950879"/>
          </a:xfrm>
          <a:prstGeom prst="line">
            <a:avLst/>
          </a:prstGeom>
          <a:noFill/>
          <a:ln w="15875">
            <a:solidFill>
              <a:srgbClr val="A5392E"/>
            </a:solidFill>
            <a:prstDash val="dash"/>
            <a:tailEnd type="triangle"/>
          </a:ln>
        </p:spPr>
      </p:sp>
      <p:sp>
        <p:nvSpPr>
          <p:cNvPr id="15" name="tr-130-2"/>
          <p:cNvSpPr/>
          <p:nvPr/>
        </p:nvSpPr>
        <p:spPr>
          <a:xfrm flipH="1" flipV="1">
            <a:off x="2892033" y="1809637"/>
            <a:ext cx="82685" cy="206713"/>
          </a:xfrm>
          <a:prstGeom prst="line">
            <a:avLst/>
          </a:prstGeom>
          <a:noFill/>
          <a:ln w="15875">
            <a:solidFill>
              <a:srgbClr val="A5392E"/>
            </a:solidFill>
            <a:prstDash val="dash"/>
            <a:tailEnd type="triangle"/>
          </a:ln>
        </p:spPr>
      </p:sp>
      <p:sp>
        <p:nvSpPr>
          <p:cNvPr id="16" name="tr-130-3"/>
          <p:cNvSpPr/>
          <p:nvPr/>
        </p:nvSpPr>
        <p:spPr>
          <a:xfrm>
            <a:off x="2313237" y="1809637"/>
            <a:ext cx="330740" cy="0"/>
          </a:xfrm>
          <a:prstGeom prst="line">
            <a:avLst/>
          </a:prstGeom>
          <a:noFill/>
          <a:ln w="15875">
            <a:solidFill>
              <a:srgbClr val="A5392E"/>
            </a:solidFill>
            <a:prstDash val="dash"/>
            <a:tailEnd type="triangle"/>
          </a:ln>
        </p:spPr>
      </p:sp>
      <p:sp>
        <p:nvSpPr>
          <p:cNvPr id="17" name="tr-130-4"/>
          <p:cNvSpPr/>
          <p:nvPr/>
        </p:nvSpPr>
        <p:spPr>
          <a:xfrm flipV="1">
            <a:off x="2519950" y="2801858"/>
            <a:ext cx="372083" cy="165370"/>
          </a:xfrm>
          <a:prstGeom prst="line">
            <a:avLst/>
          </a:prstGeom>
          <a:noFill/>
          <a:ln w="15875">
            <a:solidFill>
              <a:srgbClr val="A5392E"/>
            </a:solidFill>
            <a:prstDash val="dash"/>
            <a:tailEnd type="triangle"/>
          </a:ln>
        </p:spPr>
      </p:sp>
      <p:sp>
        <p:nvSpPr>
          <p:cNvPr id="18" name="trp-130"/>
          <p:cNvSpPr/>
          <p:nvPr/>
        </p:nvSpPr>
        <p:spPr>
          <a:xfrm flipV="1">
            <a:off x="3950403" y="1404479"/>
            <a:ext cx="355546" cy="1612360"/>
          </a:xfrm>
          <a:prstGeom prst="line">
            <a:avLst/>
          </a:prstGeom>
          <a:noFill/>
          <a:ln w="19050">
            <a:solidFill>
              <a:srgbClr val="2E7391"/>
            </a:solidFill>
            <a:prstDash val="dash"/>
            <a:tailEnd type="triangle"/>
          </a:ln>
        </p:spPr>
      </p:sp>
      <p:sp>
        <p:nvSpPr>
          <p:cNvPr id="19"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20"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710126" y="268609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3785032" y="206596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2462071" y="169387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909060" y="161119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710126" y="169387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third look in the zone menu: two up top, one anchoring the middle, two on the back line. Every wing and corner catch gets trapped from two angles while the middle defender walls off the high post. More aggressive than the 1-3-1 trap because the traps come from in FRONT of and BEHIND the ball at once.</a:t>
            </a:r>
            <a:endParaRPr lang="en-US" sz="950" dirty="0"/>
          </a:p>
        </p:txBody>
      </p:sp>
      <p:sp>
        <p:nvSpPr>
          <p:cNvPr id="36" name="notebox-130"/>
          <p:cNvSpPr/>
          <p:nvPr/>
        </p:nvSpPr>
        <p:spPr>
          <a:xfrm>
            <a:off x="4911495" y="2606040"/>
            <a:ext cx="3821025" cy="1143000"/>
          </a:xfrm>
          <a:prstGeom prst="roundRect">
            <a:avLst>
              <a:gd name="adj" fmla="val 4800"/>
            </a:avLst>
          </a:prstGeom>
          <a:solidFill>
            <a:srgbClr val="E3EDF2"/>
          </a:solidFill>
          <a:ln/>
        </p:spPr>
      </p:sp>
      <p:sp>
        <p:nvSpPr>
          <p:cNvPr id="37" name="notelbl-13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8" name="note-13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Corner is the kill zone: the trap tightens, every outlet up the line is contested — the lob over the top is the only escape, and lobs hang.</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TRAPPING</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2-1-2 Trap Zone</a:t>
            </a:r>
            <a:endParaRPr lang="en-US" sz="2200" dirty="0"/>
          </a:p>
        </p:txBody>
      </p:sp>
      <p:sp>
        <p:nvSpPr>
          <p:cNvPr id="4" name="ph-13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1-0"/>
          <p:cNvSpPr/>
          <p:nvPr/>
        </p:nvSpPr>
        <p:spPr>
          <a:xfrm flipH="1">
            <a:off x="1362359" y="2801858"/>
            <a:ext cx="1529674" cy="248055"/>
          </a:xfrm>
          <a:prstGeom prst="line">
            <a:avLst/>
          </a:prstGeom>
          <a:noFill/>
          <a:ln w="15875">
            <a:solidFill>
              <a:srgbClr val="A5392E"/>
            </a:solidFill>
            <a:prstDash val="dash"/>
            <a:tailEnd type="triangle"/>
          </a:ln>
        </p:spPr>
      </p:sp>
      <p:sp>
        <p:nvSpPr>
          <p:cNvPr id="14" name="tr-131-1"/>
          <p:cNvSpPr/>
          <p:nvPr/>
        </p:nvSpPr>
        <p:spPr>
          <a:xfrm flipH="1">
            <a:off x="1651757" y="1809637"/>
            <a:ext cx="992221" cy="0"/>
          </a:xfrm>
          <a:prstGeom prst="line">
            <a:avLst/>
          </a:prstGeom>
          <a:noFill/>
          <a:ln w="15875">
            <a:solidFill>
              <a:srgbClr val="A5392E"/>
            </a:solidFill>
            <a:prstDash val="dash"/>
            <a:tailEnd type="triangle"/>
          </a:ln>
        </p:spPr>
      </p:sp>
      <p:sp>
        <p:nvSpPr>
          <p:cNvPr id="15" name="tr-131-2"/>
          <p:cNvSpPr/>
          <p:nvPr/>
        </p:nvSpPr>
        <p:spPr>
          <a:xfrm flipH="1">
            <a:off x="2478608" y="1809637"/>
            <a:ext cx="413426" cy="496111"/>
          </a:xfrm>
          <a:prstGeom prst="line">
            <a:avLst/>
          </a:prstGeom>
          <a:noFill/>
          <a:ln w="15875">
            <a:solidFill>
              <a:srgbClr val="A5392E"/>
            </a:solidFill>
            <a:prstDash val="dash"/>
            <a:tailEnd type="triangle"/>
          </a:ln>
        </p:spPr>
      </p:sp>
      <p:sp>
        <p:nvSpPr>
          <p:cNvPr id="16" name="tr-131-3"/>
          <p:cNvSpPr/>
          <p:nvPr/>
        </p:nvSpPr>
        <p:spPr>
          <a:xfrm flipH="1">
            <a:off x="2892033" y="2181719"/>
            <a:ext cx="1074906" cy="1074906"/>
          </a:xfrm>
          <a:prstGeom prst="line">
            <a:avLst/>
          </a:prstGeom>
          <a:noFill/>
          <a:ln w="15875">
            <a:solidFill>
              <a:srgbClr val="A5392E"/>
            </a:solidFill>
            <a:prstDash val="dash"/>
            <a:tailEnd type="triangle"/>
          </a:ln>
        </p:spPr>
      </p:sp>
      <p:sp>
        <p:nvSpPr>
          <p:cNvPr id="17" name="tr-131-4"/>
          <p:cNvSpPr/>
          <p:nvPr/>
        </p:nvSpPr>
        <p:spPr>
          <a:xfrm flipH="1">
            <a:off x="3388144" y="1726951"/>
            <a:ext cx="702823" cy="82685"/>
          </a:xfrm>
          <a:prstGeom prst="line">
            <a:avLst/>
          </a:prstGeom>
          <a:noFill/>
          <a:ln w="15875">
            <a:solidFill>
              <a:srgbClr val="A5392E"/>
            </a:solidFill>
            <a:prstDash val="dash"/>
            <a:tailEnd type="triangle"/>
          </a:ln>
        </p:spPr>
      </p:sp>
      <p:sp>
        <p:nvSpPr>
          <p:cNvPr id="18" name="trp-131"/>
          <p:cNvSpPr/>
          <p:nvPr/>
        </p:nvSpPr>
        <p:spPr>
          <a:xfrm flipH="1">
            <a:off x="1221794" y="1404479"/>
            <a:ext cx="3084154" cy="1612360"/>
          </a:xfrm>
          <a:prstGeom prst="line">
            <a:avLst/>
          </a:prstGeom>
          <a:noFill/>
          <a:ln w="19050">
            <a:solidFill>
              <a:srgbClr val="2E7391"/>
            </a:solidFill>
            <a:prstDash val="dash"/>
            <a:tailEnd type="triangle"/>
          </a:ln>
        </p:spPr>
      </p:sp>
      <p:sp>
        <p:nvSpPr>
          <p:cNvPr id="19"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20"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1180451" y="293415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2710126" y="314086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1469849" y="169387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206237" y="169387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296700" y="218998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1172183"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third look in the zone menu: two up top, one anchoring the middle, two on the back line. Every wing and corner catch gets trapped from two angles while the middle defender walls off the high post. More aggressive than the 1-3-1 trap because the traps come from in FRONT of and BEHIND the ball at once.</a:t>
            </a:r>
            <a:endParaRPr lang="en-US" sz="950" dirty="0"/>
          </a:p>
        </p:txBody>
      </p:sp>
      <p:sp>
        <p:nvSpPr>
          <p:cNvPr id="36" name="notebox-131"/>
          <p:cNvSpPr/>
          <p:nvPr/>
        </p:nvSpPr>
        <p:spPr>
          <a:xfrm>
            <a:off x="4911495" y="2606040"/>
            <a:ext cx="3821025" cy="1143000"/>
          </a:xfrm>
          <a:prstGeom prst="roundRect">
            <a:avLst>
              <a:gd name="adj" fmla="val 4800"/>
            </a:avLst>
          </a:prstGeom>
          <a:solidFill>
            <a:srgbClr val="E3EDF2"/>
          </a:solidFill>
          <a:ln/>
        </p:spPr>
      </p:sp>
      <p:sp>
        <p:nvSpPr>
          <p:cNvPr id="37" name="notelbl-13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8" name="note-13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skip escapes — fine. Sprint the rotation, no fouls on the release, and the far side is covered before the catch turns into a drive.</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DEFENSE  ·  TRAPPING</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2-1-2 Trap Zone</a:t>
            </a:r>
            <a:endParaRPr lang="en-US" sz="2200" dirty="0"/>
          </a:p>
        </p:txBody>
      </p:sp>
      <p:sp>
        <p:nvSpPr>
          <p:cNvPr id="4" name="ph-13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2-0"/>
          <p:cNvSpPr/>
          <p:nvPr/>
        </p:nvSpPr>
        <p:spPr>
          <a:xfrm>
            <a:off x="1362359" y="3049913"/>
            <a:ext cx="620138" cy="272861"/>
          </a:xfrm>
          <a:prstGeom prst="line">
            <a:avLst/>
          </a:prstGeom>
          <a:noFill/>
          <a:ln w="15875">
            <a:solidFill>
              <a:srgbClr val="A5392E"/>
            </a:solidFill>
            <a:prstDash val="dash"/>
            <a:tailEnd type="triangle"/>
          </a:ln>
        </p:spPr>
      </p:sp>
      <p:sp>
        <p:nvSpPr>
          <p:cNvPr id="14" name="tr-132-1"/>
          <p:cNvSpPr/>
          <p:nvPr/>
        </p:nvSpPr>
        <p:spPr>
          <a:xfrm>
            <a:off x="2892033" y="3256626"/>
            <a:ext cx="66148" cy="66148"/>
          </a:xfrm>
          <a:prstGeom prst="line">
            <a:avLst/>
          </a:prstGeom>
          <a:noFill/>
          <a:ln w="15875">
            <a:solidFill>
              <a:srgbClr val="A5392E"/>
            </a:solidFill>
            <a:prstDash val="dash"/>
            <a:tailEnd type="triangle"/>
          </a:ln>
        </p:spPr>
      </p:sp>
      <p:sp>
        <p:nvSpPr>
          <p:cNvPr id="15" name="tr-132-2"/>
          <p:cNvSpPr/>
          <p:nvPr/>
        </p:nvSpPr>
        <p:spPr>
          <a:xfrm flipH="1" flipV="1">
            <a:off x="1585609" y="1784831"/>
            <a:ext cx="66148" cy="24806"/>
          </a:xfrm>
          <a:prstGeom prst="line">
            <a:avLst/>
          </a:prstGeom>
          <a:noFill/>
          <a:ln w="15875">
            <a:solidFill>
              <a:srgbClr val="A5392E"/>
            </a:solidFill>
            <a:prstDash val="dash"/>
            <a:tailEnd type="triangle"/>
          </a:ln>
        </p:spPr>
      </p:sp>
      <p:sp>
        <p:nvSpPr>
          <p:cNvPr id="16" name="tr-132-3"/>
          <p:cNvSpPr/>
          <p:nvPr/>
        </p:nvSpPr>
        <p:spPr>
          <a:xfrm flipH="1" flipV="1">
            <a:off x="3371607" y="1784831"/>
            <a:ext cx="16537" cy="24806"/>
          </a:xfrm>
          <a:prstGeom prst="line">
            <a:avLst/>
          </a:prstGeom>
          <a:noFill/>
          <a:ln w="15875">
            <a:solidFill>
              <a:srgbClr val="A5392E"/>
            </a:solidFill>
            <a:prstDash val="dash"/>
            <a:tailEnd type="triangle"/>
          </a:ln>
        </p:spPr>
      </p:sp>
      <p:sp>
        <p:nvSpPr>
          <p:cNvPr id="17" name="tr-132-4"/>
          <p:cNvSpPr/>
          <p:nvPr/>
        </p:nvSpPr>
        <p:spPr>
          <a:xfrm>
            <a:off x="2478608" y="2305747"/>
            <a:ext cx="0" cy="24806"/>
          </a:xfrm>
          <a:prstGeom prst="line">
            <a:avLst/>
          </a:prstGeom>
          <a:noFill/>
          <a:ln w="15875">
            <a:solidFill>
              <a:srgbClr val="A5392E"/>
            </a:solidFill>
            <a:prstDash val="dash"/>
            <a:tailEnd type="triangle"/>
          </a:ln>
        </p:spPr>
      </p:sp>
      <p:sp>
        <p:nvSpPr>
          <p:cNvPr id="18" name="trp-132"/>
          <p:cNvSpPr/>
          <p:nvPr/>
        </p:nvSpPr>
        <p:spPr>
          <a:xfrm>
            <a:off x="1221794" y="3016839"/>
            <a:ext cx="1364304" cy="785509"/>
          </a:xfrm>
          <a:prstGeom prst="line">
            <a:avLst/>
          </a:prstGeom>
          <a:noFill/>
          <a:ln w="19050">
            <a:solidFill>
              <a:srgbClr val="2E7391"/>
            </a:solidFill>
            <a:prstDash val="dash"/>
            <a:tailEnd type="triangle"/>
          </a:ln>
        </p:spPr>
      </p:sp>
      <p:sp>
        <p:nvSpPr>
          <p:cNvPr id="19"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20"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1800590" y="320701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2776274" y="320701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1403701" y="166907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189700" y="166907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296700" y="221479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third look in the zone menu: two up top, one anchoring the middle, two on the back line. Every wing and corner catch gets trapped from two angles while the middle defender walls off the high post. More aggressive than the 1-3-1 trap because the traps come from in FRONT of and BEHIND the ball at once.</a:t>
            </a:r>
            <a:endParaRPr lang="en-US" sz="950" dirty="0"/>
          </a:p>
        </p:txBody>
      </p:sp>
      <p:sp>
        <p:nvSpPr>
          <p:cNvPr id="36" name="notebox-132"/>
          <p:cNvSpPr/>
          <p:nvPr/>
        </p:nvSpPr>
        <p:spPr>
          <a:xfrm>
            <a:off x="4911495" y="2606040"/>
            <a:ext cx="3821025" cy="1143000"/>
          </a:xfrm>
          <a:prstGeom prst="roundRect">
            <a:avLst>
              <a:gd name="adj" fmla="val 4800"/>
            </a:avLst>
          </a:prstGeom>
          <a:solidFill>
            <a:srgbClr val="E3EDF2"/>
          </a:solidFill>
          <a:ln/>
        </p:spPr>
      </p:sp>
      <p:sp>
        <p:nvSpPr>
          <p:cNvPr id="37" name="notelbl-13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8" name="note-13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to the top and the shape heals: two up, one middle, two back — full cycle. Run it a few more trips or melt back into Pack Line; the offense has to prepare for both.</a:t>
            </a:r>
            <a:endParaRPr lang="en-US" sz="1050" dirty="0"/>
          </a:p>
        </p:txBody>
      </p:sp>
      <p:sp>
        <p:nvSpPr>
          <p:cNvPr id="39" name="kp-132"/>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0" name="kpl-132"/>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Traps live on the wings and in the corners — NEVER at the top of the key.</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middle defender owns the high post; a clean catch there is the only thing that breaks the 2-1-2.</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back line never both leaves the paint — one traps, one protects the rim. Always.</a:t>
            </a:r>
            <a:endParaRPr lang="en-US" sz="850" dirty="0"/>
          </a:p>
        </p:txBody>
      </p:sp>
      <p:sp>
        <p:nvSpPr>
          <p:cNvPr id="4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BACK POCKET  ·  RARELY USED</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2-3 Zone — Shifts (Rare)</a:t>
            </a:r>
            <a:endParaRPr lang="en-US" sz="2200" dirty="0"/>
          </a:p>
        </p:txBody>
      </p:sp>
      <p:sp>
        <p:nvSpPr>
          <p:cNvPr id="4" name="ph-13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4"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16"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18"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1883275"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2710126"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1097766"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3495634"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296700"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11394"/>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break-glass zone. We RARELY play 2-3 — the 1-3-1 family and the 2-1-2 trap are our zone identity — but every team in the program knows its shifts, because one weekend you will meet a lineup this shape is built for. Two guards up top, three across the back; every pass moves all five defenders.</a:t>
            </a:r>
            <a:endParaRPr lang="en-US" sz="950" dirty="0"/>
          </a:p>
        </p:txBody>
      </p:sp>
      <p:sp>
        <p:nvSpPr>
          <p:cNvPr id="30" name="notebox-133"/>
          <p:cNvSpPr/>
          <p:nvPr/>
        </p:nvSpPr>
        <p:spPr>
          <a:xfrm>
            <a:off x="4911495" y="2606040"/>
            <a:ext cx="3821025" cy="1143000"/>
          </a:xfrm>
          <a:prstGeom prst="roundRect">
            <a:avLst>
              <a:gd name="adj" fmla="val 4800"/>
            </a:avLst>
          </a:prstGeom>
          <a:solidFill>
            <a:srgbClr val="E3EDF2"/>
          </a:solidFill>
          <a:ln/>
        </p:spPr>
      </p:sp>
      <p:sp>
        <p:nvSpPr>
          <p:cNvPr id="31" name="notelbl-13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13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 handful of possessions a season: a dominant post you must wall off, deep foul trouble, or a surprise look out of the Cougar press. If we are playing 2-3 for long stretches, something has gone wrong.</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BACK POCKET  ·  RARELY USED</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2-3 Zone — Shifts (Rare)</a:t>
            </a:r>
            <a:endParaRPr lang="en-US" sz="2200" dirty="0"/>
          </a:p>
        </p:txBody>
      </p:sp>
      <p:sp>
        <p:nvSpPr>
          <p:cNvPr id="4" name="ph-13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4-0"/>
          <p:cNvSpPr/>
          <p:nvPr/>
        </p:nvSpPr>
        <p:spPr>
          <a:xfrm flipV="1">
            <a:off x="2892033" y="3091256"/>
            <a:ext cx="537453" cy="248055"/>
          </a:xfrm>
          <a:prstGeom prst="line">
            <a:avLst/>
          </a:prstGeom>
          <a:noFill/>
          <a:ln w="15875">
            <a:solidFill>
              <a:srgbClr val="A5392E"/>
            </a:solidFill>
            <a:prstDash val="dash"/>
            <a:tailEnd type="triangle"/>
          </a:ln>
        </p:spPr>
      </p:sp>
      <p:sp>
        <p:nvSpPr>
          <p:cNvPr id="14" name="tr-134-1"/>
          <p:cNvSpPr/>
          <p:nvPr/>
        </p:nvSpPr>
        <p:spPr>
          <a:xfrm flipV="1">
            <a:off x="2065182" y="3173941"/>
            <a:ext cx="496111" cy="165370"/>
          </a:xfrm>
          <a:prstGeom prst="line">
            <a:avLst/>
          </a:prstGeom>
          <a:noFill/>
          <a:ln w="15875">
            <a:solidFill>
              <a:srgbClr val="A5392E"/>
            </a:solidFill>
            <a:prstDash val="dash"/>
            <a:tailEnd type="triangle"/>
          </a:ln>
        </p:spPr>
      </p:sp>
      <p:sp>
        <p:nvSpPr>
          <p:cNvPr id="15" name="tr-134-2"/>
          <p:cNvSpPr/>
          <p:nvPr/>
        </p:nvSpPr>
        <p:spPr>
          <a:xfrm>
            <a:off x="2478608" y="2057692"/>
            <a:ext cx="248055" cy="0"/>
          </a:xfrm>
          <a:prstGeom prst="line">
            <a:avLst/>
          </a:prstGeom>
          <a:noFill/>
          <a:ln w="15875">
            <a:solidFill>
              <a:srgbClr val="A5392E"/>
            </a:solidFill>
            <a:prstDash val="dash"/>
            <a:tailEnd type="triangle"/>
          </a:ln>
        </p:spPr>
      </p:sp>
      <p:sp>
        <p:nvSpPr>
          <p:cNvPr id="16" name="tr-134-3"/>
          <p:cNvSpPr/>
          <p:nvPr/>
        </p:nvSpPr>
        <p:spPr>
          <a:xfrm>
            <a:off x="3677542" y="1933664"/>
            <a:ext cx="124028" cy="66148"/>
          </a:xfrm>
          <a:prstGeom prst="line">
            <a:avLst/>
          </a:prstGeom>
          <a:noFill/>
          <a:ln w="15875">
            <a:solidFill>
              <a:srgbClr val="A5392E"/>
            </a:solidFill>
            <a:prstDash val="dash"/>
            <a:tailEnd type="triangle"/>
          </a:ln>
        </p:spPr>
      </p:sp>
      <p:sp>
        <p:nvSpPr>
          <p:cNvPr id="17" name="tr-134-4"/>
          <p:cNvSpPr/>
          <p:nvPr/>
        </p:nvSpPr>
        <p:spPr>
          <a:xfrm>
            <a:off x="1279674" y="1933664"/>
            <a:ext cx="372083" cy="41343"/>
          </a:xfrm>
          <a:prstGeom prst="line">
            <a:avLst/>
          </a:prstGeom>
          <a:noFill/>
          <a:ln w="15875">
            <a:solidFill>
              <a:srgbClr val="A5392E"/>
            </a:solidFill>
            <a:prstDash val="dash"/>
            <a:tailEnd type="triangle"/>
          </a:ln>
        </p:spPr>
      </p:sp>
      <p:sp>
        <p:nvSpPr>
          <p:cNvPr id="18" name="trp-134"/>
          <p:cNvSpPr/>
          <p:nvPr/>
        </p:nvSpPr>
        <p:spPr>
          <a:xfrm flipV="1">
            <a:off x="2586098" y="3016839"/>
            <a:ext cx="1364304" cy="744166"/>
          </a:xfrm>
          <a:prstGeom prst="line">
            <a:avLst/>
          </a:prstGeom>
          <a:noFill/>
          <a:ln w="19050">
            <a:solidFill>
              <a:srgbClr val="2E7391"/>
            </a:solidFill>
            <a:prstDash val="dash"/>
            <a:tailEnd type="triangle"/>
          </a:ln>
        </p:spPr>
      </p:sp>
      <p:sp>
        <p:nvSpPr>
          <p:cNvPr id="19"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20"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2379386" y="305818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3247579" y="297549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1469849" y="185924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619662" y="188405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544756"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break-glass zone. We RARELY play 2-3 — the 1-3-1 family and the 2-1-2 trap are our zone identity — but every team in the program knows its shifts, because one weekend you will meet a lineup this shape is built for. Two guards up top, three across the back; every pass moves all five defenders.</a:t>
            </a:r>
            <a:endParaRPr lang="en-US" sz="950" dirty="0"/>
          </a:p>
        </p:txBody>
      </p:sp>
      <p:sp>
        <p:nvSpPr>
          <p:cNvPr id="36" name="notebox-134"/>
          <p:cNvSpPr/>
          <p:nvPr/>
        </p:nvSpPr>
        <p:spPr>
          <a:xfrm>
            <a:off x="4911495" y="2606040"/>
            <a:ext cx="3821025" cy="1143000"/>
          </a:xfrm>
          <a:prstGeom prst="roundRect">
            <a:avLst>
              <a:gd name="adj" fmla="val 4800"/>
            </a:avLst>
          </a:prstGeom>
          <a:solidFill>
            <a:srgbClr val="E3EDF2"/>
          </a:solidFill>
          <a:ln/>
        </p:spPr>
      </p:sp>
      <p:sp>
        <p:nvSpPr>
          <p:cNvPr id="37" name="notelbl-13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8" name="note-13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catch: ballside guard out, center fronts the block, weak forward slides to the lane.</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BACK POCKET  ·  RARELY USED</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2-3 Zone — Shifts (Rare)</a:t>
            </a:r>
            <a:endParaRPr lang="en-US" sz="2200" dirty="0"/>
          </a:p>
        </p:txBody>
      </p:sp>
      <p:sp>
        <p:nvSpPr>
          <p:cNvPr id="4" name="ph-13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5-0"/>
          <p:cNvSpPr/>
          <p:nvPr/>
        </p:nvSpPr>
        <p:spPr>
          <a:xfrm flipV="1">
            <a:off x="3801569" y="1644266"/>
            <a:ext cx="289398" cy="355546"/>
          </a:xfrm>
          <a:prstGeom prst="line">
            <a:avLst/>
          </a:prstGeom>
          <a:noFill/>
          <a:ln w="15875">
            <a:solidFill>
              <a:srgbClr val="A5392E"/>
            </a:solidFill>
            <a:prstDash val="dash"/>
            <a:tailEnd type="triangle"/>
          </a:ln>
        </p:spPr>
      </p:sp>
      <p:sp>
        <p:nvSpPr>
          <p:cNvPr id="14" name="tr-135-1"/>
          <p:cNvSpPr/>
          <p:nvPr/>
        </p:nvSpPr>
        <p:spPr>
          <a:xfrm flipV="1">
            <a:off x="2726663" y="1892322"/>
            <a:ext cx="330740" cy="165370"/>
          </a:xfrm>
          <a:prstGeom prst="line">
            <a:avLst/>
          </a:prstGeom>
          <a:noFill/>
          <a:ln w="15875">
            <a:solidFill>
              <a:srgbClr val="A5392E"/>
            </a:solidFill>
            <a:prstDash val="dash"/>
            <a:tailEnd type="triangle"/>
          </a:ln>
        </p:spPr>
      </p:sp>
      <p:sp>
        <p:nvSpPr>
          <p:cNvPr id="15" name="tr-135-2"/>
          <p:cNvSpPr/>
          <p:nvPr/>
        </p:nvSpPr>
        <p:spPr>
          <a:xfrm flipV="1">
            <a:off x="3429486" y="2429775"/>
            <a:ext cx="206713" cy="661481"/>
          </a:xfrm>
          <a:prstGeom prst="line">
            <a:avLst/>
          </a:prstGeom>
          <a:noFill/>
          <a:ln w="15875">
            <a:solidFill>
              <a:srgbClr val="A5392E"/>
            </a:solidFill>
            <a:prstDash val="dash"/>
            <a:tailEnd type="triangle"/>
          </a:ln>
        </p:spPr>
      </p:sp>
      <p:sp>
        <p:nvSpPr>
          <p:cNvPr id="16" name="trp-135"/>
          <p:cNvSpPr/>
          <p:nvPr/>
        </p:nvSpPr>
        <p:spPr>
          <a:xfrm flipV="1">
            <a:off x="3950403" y="1404479"/>
            <a:ext cx="355546" cy="1612360"/>
          </a:xfrm>
          <a:prstGeom prst="line">
            <a:avLst/>
          </a:prstGeom>
          <a:noFill/>
          <a:ln w="19050">
            <a:solidFill>
              <a:srgbClr val="2E7391"/>
            </a:solidFill>
            <a:prstDash val="dash"/>
            <a:tailEnd type="triangle"/>
          </a:ln>
        </p:spPr>
      </p:sp>
      <p:sp>
        <p:nvSpPr>
          <p:cNvPr id="17"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8"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0"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2"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4"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6"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d1"/>
          <p:cNvSpPr/>
          <p:nvPr/>
        </p:nvSpPr>
        <p:spPr>
          <a:xfrm>
            <a:off x="2379386" y="305818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8" name="!!d2"/>
          <p:cNvSpPr/>
          <p:nvPr/>
        </p:nvSpPr>
        <p:spPr>
          <a:xfrm>
            <a:off x="3454292" y="2314016"/>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9" name="!!d3"/>
          <p:cNvSpPr/>
          <p:nvPr/>
        </p:nvSpPr>
        <p:spPr>
          <a:xfrm>
            <a:off x="1469849" y="185924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0" name="!!d4"/>
          <p:cNvSpPr/>
          <p:nvPr/>
        </p:nvSpPr>
        <p:spPr>
          <a:xfrm>
            <a:off x="3909060" y="152850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1" name="!!d5"/>
          <p:cNvSpPr/>
          <p:nvPr/>
        </p:nvSpPr>
        <p:spPr>
          <a:xfrm>
            <a:off x="2875496" y="177656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2"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33"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break-glass zone. We RARELY play 2-3 — the 1-3-1 family and the 2-1-2 trap are our zone identity — but every team in the program knows its shifts, because one weekend you will meet a lineup this shape is built for. Two guards up top, three across the back; every pass moves all five defenders.</a:t>
            </a:r>
            <a:endParaRPr lang="en-US" sz="950" dirty="0"/>
          </a:p>
        </p:txBody>
      </p:sp>
      <p:sp>
        <p:nvSpPr>
          <p:cNvPr id="34" name="notebox-135"/>
          <p:cNvSpPr/>
          <p:nvPr/>
        </p:nvSpPr>
        <p:spPr>
          <a:xfrm>
            <a:off x="4911495" y="2606040"/>
            <a:ext cx="3821025" cy="1143000"/>
          </a:xfrm>
          <a:prstGeom prst="roundRect">
            <a:avLst>
              <a:gd name="adj" fmla="val 4800"/>
            </a:avLst>
          </a:prstGeom>
          <a:solidFill>
            <a:srgbClr val="E3EDF2"/>
          </a:solidFill>
          <a:ln/>
        </p:spPr>
      </p:sp>
      <p:sp>
        <p:nvSpPr>
          <p:cNvPr id="35" name="notelbl-13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6" name="note-13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Corner: forward covers, center slides behind him, guard sinks to the high post. The lane stays full.</a:t>
            </a:r>
            <a:endParaRPr lang="en-US" sz="1050" dirty="0"/>
          </a:p>
        </p:txBody>
      </p:sp>
      <p:sp>
        <p:nvSpPr>
          <p:cNvPr id="37"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BACK POCKET  ·  RARELY USED</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2-3 Zone — Shifts (Rare)</a:t>
            </a:r>
            <a:endParaRPr lang="en-US" sz="2200" dirty="0"/>
          </a:p>
        </p:txBody>
      </p:sp>
      <p:sp>
        <p:nvSpPr>
          <p:cNvPr id="4" name="ph-13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3</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36-0"/>
          <p:cNvSpPr/>
          <p:nvPr/>
        </p:nvSpPr>
        <p:spPr>
          <a:xfrm flipH="1" flipV="1">
            <a:off x="1403701" y="3091256"/>
            <a:ext cx="1157591" cy="82685"/>
          </a:xfrm>
          <a:prstGeom prst="line">
            <a:avLst/>
          </a:prstGeom>
          <a:noFill/>
          <a:ln w="15875">
            <a:solidFill>
              <a:srgbClr val="A5392E"/>
            </a:solidFill>
            <a:prstDash val="dash"/>
            <a:tailEnd type="triangle"/>
          </a:ln>
        </p:spPr>
      </p:sp>
      <p:sp>
        <p:nvSpPr>
          <p:cNvPr id="14" name="tr-136-1"/>
          <p:cNvSpPr/>
          <p:nvPr/>
        </p:nvSpPr>
        <p:spPr>
          <a:xfrm flipH="1">
            <a:off x="2478608" y="1892322"/>
            <a:ext cx="578796" cy="124028"/>
          </a:xfrm>
          <a:prstGeom prst="line">
            <a:avLst/>
          </a:prstGeom>
          <a:noFill/>
          <a:ln w="15875">
            <a:solidFill>
              <a:srgbClr val="A5392E"/>
            </a:solidFill>
            <a:prstDash val="dash"/>
            <a:tailEnd type="triangle"/>
          </a:ln>
        </p:spPr>
      </p:sp>
      <p:sp>
        <p:nvSpPr>
          <p:cNvPr id="15" name="tr-136-2"/>
          <p:cNvSpPr/>
          <p:nvPr/>
        </p:nvSpPr>
        <p:spPr>
          <a:xfrm flipH="1">
            <a:off x="2892033" y="2429775"/>
            <a:ext cx="744166" cy="785509"/>
          </a:xfrm>
          <a:prstGeom prst="line">
            <a:avLst/>
          </a:prstGeom>
          <a:noFill/>
          <a:ln w="15875">
            <a:solidFill>
              <a:srgbClr val="A5392E"/>
            </a:solidFill>
            <a:prstDash val="dash"/>
            <a:tailEnd type="triangle"/>
          </a:ln>
        </p:spPr>
      </p:sp>
      <p:sp>
        <p:nvSpPr>
          <p:cNvPr id="16" name="tr-136-3"/>
          <p:cNvSpPr/>
          <p:nvPr/>
        </p:nvSpPr>
        <p:spPr>
          <a:xfrm flipH="1">
            <a:off x="3677542" y="1644266"/>
            <a:ext cx="413426" cy="289398"/>
          </a:xfrm>
          <a:prstGeom prst="line">
            <a:avLst/>
          </a:prstGeom>
          <a:noFill/>
          <a:ln w="15875">
            <a:solidFill>
              <a:srgbClr val="A5392E"/>
            </a:solidFill>
            <a:prstDash val="dash"/>
            <a:tailEnd type="triangle"/>
          </a:ln>
        </p:spPr>
      </p:sp>
      <p:sp>
        <p:nvSpPr>
          <p:cNvPr id="17" name="tr-136-4"/>
          <p:cNvSpPr/>
          <p:nvPr/>
        </p:nvSpPr>
        <p:spPr>
          <a:xfrm flipH="1" flipV="1">
            <a:off x="1279674" y="1933664"/>
            <a:ext cx="372083" cy="41343"/>
          </a:xfrm>
          <a:prstGeom prst="line">
            <a:avLst/>
          </a:prstGeom>
          <a:noFill/>
          <a:ln w="15875">
            <a:solidFill>
              <a:srgbClr val="A5392E"/>
            </a:solidFill>
            <a:prstDash val="dash"/>
            <a:tailEnd type="triangle"/>
          </a:ln>
        </p:spPr>
      </p:sp>
      <p:sp>
        <p:nvSpPr>
          <p:cNvPr id="18" name="trp-136"/>
          <p:cNvSpPr/>
          <p:nvPr/>
        </p:nvSpPr>
        <p:spPr>
          <a:xfrm flipH="1">
            <a:off x="1221794" y="1404479"/>
            <a:ext cx="3084154" cy="1612360"/>
          </a:xfrm>
          <a:prstGeom prst="line">
            <a:avLst/>
          </a:prstGeom>
          <a:noFill/>
          <a:ln w="19050">
            <a:solidFill>
              <a:srgbClr val="2E7391"/>
            </a:solidFill>
            <a:prstDash val="dash"/>
            <a:tailEnd type="triangle"/>
          </a:ln>
        </p:spPr>
      </p:sp>
      <p:sp>
        <p:nvSpPr>
          <p:cNvPr id="19"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20"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1006813" y="2983765"/>
            <a:ext cx="214981" cy="214981"/>
          </a:xfrm>
          <a:prstGeom prst="ellipse">
            <a:avLst/>
          </a:prstGeom>
          <a:solidFill>
            <a:srgbClr val="FFFFFF"/>
          </a:solidFill>
          <a:ln w="19050">
            <a:solidFill>
              <a:srgbClr val="14283A"/>
            </a:solidFill>
            <a:prstDash val="solid"/>
          </a:ln>
        </p:spPr>
      </p:sp>
      <p:sp>
        <p:nvSpPr>
          <p:cNvPr id="22" name="!!no2"/>
          <p:cNvSpPr/>
          <p:nvPr/>
        </p:nvSpPr>
        <p:spPr>
          <a:xfrm>
            <a:off x="1006813"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3735421" y="2983765"/>
            <a:ext cx="214981" cy="214981"/>
          </a:xfrm>
          <a:prstGeom prst="ellipse">
            <a:avLst/>
          </a:prstGeom>
          <a:solidFill>
            <a:srgbClr val="FFFFFF"/>
          </a:solidFill>
          <a:ln w="19050">
            <a:solidFill>
              <a:srgbClr val="14283A"/>
            </a:solidFill>
            <a:prstDash val="solid"/>
          </a:ln>
        </p:spPr>
      </p:sp>
      <p:sp>
        <p:nvSpPr>
          <p:cNvPr id="24" name="!!no3"/>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6"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4090967" y="1371405"/>
            <a:ext cx="214981" cy="214981"/>
          </a:xfrm>
          <a:prstGeom prst="ellipse">
            <a:avLst/>
          </a:prstGeom>
          <a:solidFill>
            <a:srgbClr val="FFFFFF"/>
          </a:solidFill>
          <a:ln w="19050">
            <a:solidFill>
              <a:srgbClr val="14283A"/>
            </a:solidFill>
            <a:prstDash val="solid"/>
          </a:ln>
        </p:spPr>
      </p:sp>
      <p:sp>
        <p:nvSpPr>
          <p:cNvPr id="28" name="!!no5"/>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d1"/>
          <p:cNvSpPr/>
          <p:nvPr/>
        </p:nvSpPr>
        <p:spPr>
          <a:xfrm>
            <a:off x="1221794" y="2975497"/>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30" name="!!d2"/>
          <p:cNvSpPr/>
          <p:nvPr/>
        </p:nvSpPr>
        <p:spPr>
          <a:xfrm>
            <a:off x="2710126" y="3099524"/>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1" name="!!d3"/>
          <p:cNvSpPr/>
          <p:nvPr/>
        </p:nvSpPr>
        <p:spPr>
          <a:xfrm>
            <a:off x="1097766"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2" name="!!d4"/>
          <p:cNvSpPr/>
          <p:nvPr/>
        </p:nvSpPr>
        <p:spPr>
          <a:xfrm>
            <a:off x="3495634"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3" name="!!d5"/>
          <p:cNvSpPr/>
          <p:nvPr/>
        </p:nvSpPr>
        <p:spPr>
          <a:xfrm>
            <a:off x="2296700" y="1900590"/>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4" name="!!ball"/>
          <p:cNvSpPr/>
          <p:nvPr/>
        </p:nvSpPr>
        <p:spPr>
          <a:xfrm>
            <a:off x="1172183" y="2967228"/>
            <a:ext cx="99222" cy="99222"/>
          </a:xfrm>
          <a:prstGeom prst="ellipse">
            <a:avLst/>
          </a:prstGeom>
          <a:solidFill>
            <a:srgbClr val="D9641E"/>
          </a:solidFill>
          <a:ln w="9525">
            <a:solidFill>
              <a:srgbClr val="B04E12"/>
            </a:solidFill>
            <a:prstDash val="solid"/>
          </a:ln>
        </p:spPr>
      </p:sp>
      <p:sp>
        <p:nvSpPr>
          <p:cNvPr id="3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break-glass zone. We RARELY play 2-3 — the 1-3-1 family and the 2-1-2 trap are our zone identity — but every team in the program knows its shifts, because one weekend you will meet a lineup this shape is built for. Two guards up top, three across the back; every pass moves all five defenders.</a:t>
            </a:r>
            <a:endParaRPr lang="en-US" sz="950" dirty="0"/>
          </a:p>
        </p:txBody>
      </p:sp>
      <p:sp>
        <p:nvSpPr>
          <p:cNvPr id="36" name="notebox-136"/>
          <p:cNvSpPr/>
          <p:nvPr/>
        </p:nvSpPr>
        <p:spPr>
          <a:xfrm>
            <a:off x="4911495" y="2606040"/>
            <a:ext cx="3821025" cy="1143000"/>
          </a:xfrm>
          <a:prstGeom prst="roundRect">
            <a:avLst>
              <a:gd name="adj" fmla="val 4800"/>
            </a:avLst>
          </a:prstGeom>
          <a:solidFill>
            <a:srgbClr val="E3EDF2"/>
          </a:solidFill>
          <a:ln/>
        </p:spPr>
      </p:sp>
      <p:sp>
        <p:nvSpPr>
          <p:cNvPr id="37" name="notelbl-13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8" name="note-13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skip makes a zone sprint — nearest guard flies to the closeout, all five re-shift. This is where zones crack: make them do it over and over.</a:t>
            </a:r>
            <a:endParaRPr lang="en-US" sz="1050" dirty="0"/>
          </a:p>
        </p:txBody>
      </p:sp>
      <p:sp>
        <p:nvSpPr>
          <p:cNvPr id="39" name="kp-136"/>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0" name="kpl-136"/>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Shift while the ball flies — a zone that moves on the catch is already dead.</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Hands high in the lanes: the zone’s job is deflections and ugly possessions.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Bump rule: when help arrives, the guard bumps back out — never two defenders on one ball.</a:t>
            </a:r>
            <a:endParaRPr lang="en-US" sz="850" dirty="0"/>
          </a:p>
        </p:txBody>
      </p:sp>
      <p:sp>
        <p:nvSpPr>
          <p:cNvPr id="4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103048"/>
        </a:solidFill>
      </p:bgPr>
    </p:bg>
    <p:spTree>
      <p:nvGrpSpPr>
        <p:cNvPr id="1" name=""/>
        <p:cNvGrpSpPr/>
        <p:nvPr/>
      </p:nvGrpSpPr>
      <p:grpSpPr>
        <a:xfrm>
          <a:off x="0" y="0"/>
          <a:ext cx="0" cy="0"/>
          <a:chOff x="0" y="0"/>
          <a:chExt cx="0" cy="0"/>
        </a:xfrm>
      </p:grpSpPr>
      <p:sp>
        <p:nvSpPr>
          <p:cNvPr id="2" name="Text 0"/>
          <p:cNvSpPr/>
          <p:nvPr/>
        </p:nvSpPr>
        <p:spPr>
          <a:xfrm>
            <a:off x="548640" y="1828800"/>
            <a:ext cx="8046720" cy="822960"/>
          </a:xfrm>
          <a:prstGeom prst="rect">
            <a:avLst/>
          </a:prstGeom>
          <a:noFill/>
          <a:ln/>
        </p:spPr>
        <p:txBody>
          <a:bodyPr wrap="square" lIns="0" tIns="0" rIns="0" bIns="0" rtlCol="0" anchor="ctr"/>
          <a:lstStyle/>
          <a:p>
            <a:pPr indent="0" marL="0">
              <a:buNone/>
            </a:pPr>
            <a:r>
              <a:rPr lang="en-US" sz="4000" b="1" spc="200" kern="0" dirty="0">
                <a:solidFill>
                  <a:srgbClr val="FFFFFF"/>
                </a:solidFill>
                <a:latin typeface="Arial" pitchFamily="34" charset="0"/>
                <a:ea typeface="Arial" pitchFamily="34" charset="-122"/>
                <a:cs typeface="Arial" pitchFamily="34" charset="-120"/>
              </a:rPr>
              <a:t>PRESS PACKAGE</a:t>
            </a:r>
            <a:endParaRPr lang="en-US" sz="4000" dirty="0"/>
          </a:p>
        </p:txBody>
      </p:sp>
      <p:sp>
        <p:nvSpPr>
          <p:cNvPr id="3" name="Text 1"/>
          <p:cNvSpPr/>
          <p:nvPr/>
        </p:nvSpPr>
        <p:spPr>
          <a:xfrm>
            <a:off x="548640" y="2651760"/>
            <a:ext cx="8046720" cy="457200"/>
          </a:xfrm>
          <a:prstGeom prst="rect">
            <a:avLst/>
          </a:prstGeom>
          <a:noFill/>
          <a:ln/>
        </p:spPr>
        <p:txBody>
          <a:bodyPr wrap="square" lIns="0" tIns="0" rIns="0" bIns="0" rtlCol="0" anchor="ctr"/>
          <a:lstStyle/>
          <a:p>
            <a:pPr indent="0" marL="0">
              <a:buNone/>
            </a:pPr>
            <a:r>
              <a:rPr lang="en-US" sz="1600" dirty="0">
                <a:solidFill>
                  <a:srgbClr val="62A8C4"/>
                </a:solidFill>
                <a:latin typeface="Arial" pitchFamily="34" charset="0"/>
                <a:ea typeface="Arial" pitchFamily="34" charset="-122"/>
                <a:cs typeface="Arial" pitchFamily="34" charset="-120"/>
              </a:rPr>
              <a:t>Havoc at every level of the floor</a:t>
            </a:r>
            <a:endParaRPr lang="en-US" sz="1600" dirty="0"/>
          </a:p>
        </p:txBody>
      </p:sp>
      <p:sp>
        <p:nvSpPr>
          <p:cNvPr id="4" name="Text 2"/>
          <p:cNvSpPr/>
          <p:nvPr/>
        </p:nvSpPr>
        <p:spPr>
          <a:xfrm>
            <a:off x="548640" y="3291840"/>
            <a:ext cx="8046720" cy="731520"/>
          </a:xfrm>
          <a:prstGeom prst="rect">
            <a:avLst/>
          </a:prstGeom>
          <a:noFill/>
          <a:ln/>
        </p:spPr>
        <p:txBody>
          <a:bodyPr wrap="square" lIns="0" tIns="0" rIns="0" bIns="0" rtlCol="0" anchor="ctr"/>
          <a:lstStyle/>
          <a:p>
            <a:pPr indent="0" marL="0">
              <a:buNone/>
            </a:pPr>
            <a:r>
              <a:rPr lang="en-US" sz="1100" dirty="0">
                <a:solidFill>
                  <a:srgbClr val="9FB4C0"/>
                </a:solidFill>
                <a:latin typeface="Arial" pitchFamily="34" charset="0"/>
                <a:ea typeface="Arial" pitchFamily="34" charset="-122"/>
                <a:cs typeface="Arial" pitchFamily="34" charset="-120"/>
              </a:rPr>
              <a:t>Havoc — 1-2-1-1 Diamond Press (Shaka Smart · VCU)  ·  Cougar Press — 2-2-1  ·  Run &amp; Jump — Man Press  ·  Breaker — 1-4 Press Break</a:t>
            </a:r>
            <a:endParaRPr lang="en-US" sz="11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HAVOC SYSTEM</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Havoc — 1-2-1-1 Diamond Press (Shaka Smart · VCU)</a:t>
            </a:r>
            <a:endParaRPr lang="en-US" sz="2200" dirty="0"/>
          </a:p>
        </p:txBody>
      </p:sp>
      <p:sp>
        <p:nvSpPr>
          <p:cNvPr id="4" name="ph-13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0"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1" name="!!o2"/>
          <p:cNvSpPr/>
          <p:nvPr/>
        </p:nvSpPr>
        <p:spPr>
          <a:xfrm>
            <a:off x="1808566" y="1584636"/>
            <a:ext cx="133853" cy="133853"/>
          </a:xfrm>
          <a:prstGeom prst="ellipse">
            <a:avLst/>
          </a:prstGeom>
          <a:solidFill>
            <a:srgbClr val="FFFFFF"/>
          </a:solidFill>
          <a:ln w="19050">
            <a:solidFill>
              <a:srgbClr val="14283A"/>
            </a:solidFill>
            <a:prstDash val="solid"/>
          </a:ln>
        </p:spPr>
      </p:sp>
      <p:sp>
        <p:nvSpPr>
          <p:cNvPr id="22" name="!!no2"/>
          <p:cNvSpPr/>
          <p:nvPr/>
        </p:nvSpPr>
        <p:spPr>
          <a:xfrm>
            <a:off x="1808566"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3" name="!!o3"/>
          <p:cNvSpPr/>
          <p:nvPr/>
        </p:nvSpPr>
        <p:spPr>
          <a:xfrm>
            <a:off x="1390277" y="2755846"/>
            <a:ext cx="133853" cy="133853"/>
          </a:xfrm>
          <a:prstGeom prst="ellipse">
            <a:avLst/>
          </a:prstGeom>
          <a:solidFill>
            <a:srgbClr val="FFFFFF"/>
          </a:solidFill>
          <a:ln w="19050">
            <a:solidFill>
              <a:srgbClr val="14283A"/>
            </a:solidFill>
            <a:prstDash val="solid"/>
          </a:ln>
        </p:spPr>
      </p:sp>
      <p:sp>
        <p:nvSpPr>
          <p:cNvPr id="24" name="!!no3"/>
          <p:cNvSpPr/>
          <p:nvPr/>
        </p:nvSpPr>
        <p:spPr>
          <a:xfrm>
            <a:off x="1390277" y="275584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5" name="!!o4"/>
          <p:cNvSpPr/>
          <p:nvPr/>
        </p:nvSpPr>
        <p:spPr>
          <a:xfrm>
            <a:off x="1306619" y="1007396"/>
            <a:ext cx="133853" cy="133853"/>
          </a:xfrm>
          <a:prstGeom prst="ellipse">
            <a:avLst/>
          </a:prstGeom>
          <a:solidFill>
            <a:srgbClr val="FFFFFF"/>
          </a:solidFill>
          <a:ln w="19050">
            <a:solidFill>
              <a:srgbClr val="14283A"/>
            </a:solidFill>
            <a:prstDash val="solid"/>
          </a:ln>
        </p:spPr>
      </p:sp>
      <p:sp>
        <p:nvSpPr>
          <p:cNvPr id="26" name="!!no4"/>
          <p:cNvSpPr/>
          <p:nvPr/>
        </p:nvSpPr>
        <p:spPr>
          <a:xfrm>
            <a:off x="1306619"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7" name="!!o5"/>
          <p:cNvSpPr/>
          <p:nvPr/>
        </p:nvSpPr>
        <p:spPr>
          <a:xfrm>
            <a:off x="1390277" y="3968885"/>
            <a:ext cx="133853" cy="133853"/>
          </a:xfrm>
          <a:prstGeom prst="ellipse">
            <a:avLst/>
          </a:prstGeom>
          <a:solidFill>
            <a:srgbClr val="FFFFFF"/>
          </a:solidFill>
          <a:ln w="19050">
            <a:solidFill>
              <a:srgbClr val="14283A"/>
            </a:solidFill>
            <a:prstDash val="solid"/>
          </a:ln>
        </p:spPr>
      </p:sp>
      <p:sp>
        <p:nvSpPr>
          <p:cNvPr id="28" name="!!no5"/>
          <p:cNvSpPr/>
          <p:nvPr/>
        </p:nvSpPr>
        <p:spPr>
          <a:xfrm>
            <a:off x="1390277" y="396888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29" name="!!d1"/>
          <p:cNvSpPr/>
          <p:nvPr/>
        </p:nvSpPr>
        <p:spPr>
          <a:xfrm>
            <a:off x="1365180"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0" name="!!d2"/>
          <p:cNvSpPr/>
          <p:nvPr/>
        </p:nvSpPr>
        <p:spPr>
          <a:xfrm>
            <a:off x="946890" y="196946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1" name="!!d3"/>
          <p:cNvSpPr/>
          <p:nvPr/>
        </p:nvSpPr>
        <p:spPr>
          <a:xfrm>
            <a:off x="1783469" y="196946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2" name="!!d4"/>
          <p:cNvSpPr/>
          <p:nvPr/>
        </p:nvSpPr>
        <p:spPr>
          <a:xfrm>
            <a:off x="1365180" y="142568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3" name="!!d5"/>
          <p:cNvSpPr/>
          <p:nvPr/>
        </p:nvSpPr>
        <p:spPr>
          <a:xfrm>
            <a:off x="1365180" y="3851764"/>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4" name="!!ball"/>
          <p:cNvSpPr/>
          <p:nvPr/>
        </p:nvSpPr>
        <p:spPr>
          <a:xfrm>
            <a:off x="1402826" y="1011579"/>
            <a:ext cx="50195" cy="50195"/>
          </a:xfrm>
          <a:prstGeom prst="ellipse">
            <a:avLst/>
          </a:prstGeom>
          <a:solidFill>
            <a:srgbClr val="D9641E"/>
          </a:solidFill>
          <a:ln w="9525">
            <a:solidFill>
              <a:srgbClr val="B04E12"/>
            </a:solidFill>
            <a:prstDash val="solid"/>
          </a:ln>
        </p:spPr>
      </p:sp>
      <p:sp>
        <p:nvSpPr>
          <p:cNvPr id="35"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press that carried Shaka Smart’s VCU to the 2011 Final Four and defined a defensive era. Set after made baskets in a diamond: X4 — a long, active big — pressures the inbounder’s vision, wings sit at the elbows extended, one interceptor patrols the middle, one goaltender protects the rim. Havoc’s rule: trap the SHORT pass, close to the inbounder, the instant it’s caught. The goal isn’t just steals — it’s making every possession start ugly and late in the clock.</a:t>
            </a:r>
            <a:endParaRPr lang="en-US" sz="950" dirty="0"/>
          </a:p>
        </p:txBody>
      </p:sp>
      <p:sp>
        <p:nvSpPr>
          <p:cNvPr id="36" name="notebox-138"/>
          <p:cNvSpPr/>
          <p:nvPr/>
        </p:nvSpPr>
        <p:spPr>
          <a:xfrm>
            <a:off x="2868687" y="2606040"/>
            <a:ext cx="5863833" cy="1143000"/>
          </a:xfrm>
          <a:prstGeom prst="roundRect">
            <a:avLst>
              <a:gd name="adj" fmla="val 4800"/>
            </a:avLst>
          </a:prstGeom>
          <a:solidFill>
            <a:srgbClr val="E3EDF2"/>
          </a:solidFill>
          <a:ln/>
        </p:spPr>
      </p:sp>
      <p:sp>
        <p:nvSpPr>
          <p:cNvPr id="37" name="notelbl-138"/>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8" name="note-138"/>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After made baskets and free throws. Smart ran it as an identity, not a gimmick: it recruits effort, conditions your team, and makes opponents practice all week for something they still can’t simulate.</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HAVOC SYSTEM</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Havoc — 1-2-1-1 Diamond Press (Shaka Smart · VCU)</a:t>
            </a:r>
            <a:endParaRPr lang="en-US" sz="2200" dirty="0"/>
          </a:p>
        </p:txBody>
      </p:sp>
      <p:sp>
        <p:nvSpPr>
          <p:cNvPr id="4" name="ph-13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39-0"/>
          <p:cNvSpPr/>
          <p:nvPr/>
        </p:nvSpPr>
        <p:spPr>
          <a:xfrm flipH="1">
            <a:off x="913427" y="1651562"/>
            <a:ext cx="125487" cy="104572"/>
          </a:xfrm>
          <a:prstGeom prst="line">
            <a:avLst/>
          </a:prstGeom>
          <a:noFill/>
          <a:ln w="19050">
            <a:solidFill>
              <a:srgbClr val="14283A"/>
            </a:solidFill>
            <a:prstDash val="solid"/>
            <a:tailEnd type="triangle"/>
          </a:ln>
        </p:spPr>
      </p:sp>
      <p:sp>
        <p:nvSpPr>
          <p:cNvPr id="20" name="tr-139-1"/>
          <p:cNvSpPr/>
          <p:nvPr/>
        </p:nvSpPr>
        <p:spPr>
          <a:xfrm flipH="1">
            <a:off x="1206230" y="1484246"/>
            <a:ext cx="250974" cy="125487"/>
          </a:xfrm>
          <a:prstGeom prst="line">
            <a:avLst/>
          </a:prstGeom>
          <a:noFill/>
          <a:ln w="15875">
            <a:solidFill>
              <a:srgbClr val="A5392E"/>
            </a:solidFill>
            <a:prstDash val="dash"/>
            <a:tailEnd type="triangle"/>
          </a:ln>
        </p:spPr>
      </p:sp>
      <p:sp>
        <p:nvSpPr>
          <p:cNvPr id="21" name="trp-139"/>
          <p:cNvSpPr/>
          <p:nvPr/>
        </p:nvSpPr>
        <p:spPr>
          <a:xfrm flipH="1">
            <a:off x="967805" y="1036677"/>
            <a:ext cx="460118" cy="681812"/>
          </a:xfrm>
          <a:prstGeom prst="line">
            <a:avLst/>
          </a:prstGeom>
          <a:noFill/>
          <a:ln w="19050">
            <a:solidFill>
              <a:srgbClr val="2E7391"/>
            </a:solidFill>
            <a:prstDash val="dash"/>
            <a:tailEnd type="triangle"/>
          </a:ln>
        </p:spPr>
      </p:sp>
      <p:sp>
        <p:nvSpPr>
          <p:cNvPr id="22" name="!!o1"/>
          <p:cNvSpPr/>
          <p:nvPr/>
        </p:nvSpPr>
        <p:spPr>
          <a:xfrm>
            <a:off x="846501" y="1689208"/>
            <a:ext cx="133853" cy="133853"/>
          </a:xfrm>
          <a:prstGeom prst="ellipse">
            <a:avLst/>
          </a:prstGeom>
          <a:solidFill>
            <a:srgbClr val="FFFFFF"/>
          </a:solidFill>
          <a:ln w="19050">
            <a:solidFill>
              <a:srgbClr val="14283A"/>
            </a:solidFill>
            <a:prstDash val="solid"/>
          </a:ln>
        </p:spPr>
      </p:sp>
      <p:sp>
        <p:nvSpPr>
          <p:cNvPr id="23" name="!!no1"/>
          <p:cNvSpPr/>
          <p:nvPr/>
        </p:nvSpPr>
        <p:spPr>
          <a:xfrm>
            <a:off x="846501" y="168920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4" name="!!o2"/>
          <p:cNvSpPr/>
          <p:nvPr/>
        </p:nvSpPr>
        <p:spPr>
          <a:xfrm>
            <a:off x="1808566" y="1584636"/>
            <a:ext cx="133853" cy="133853"/>
          </a:xfrm>
          <a:prstGeom prst="ellipse">
            <a:avLst/>
          </a:prstGeom>
          <a:solidFill>
            <a:srgbClr val="FFFFFF"/>
          </a:solidFill>
          <a:ln w="19050">
            <a:solidFill>
              <a:srgbClr val="14283A"/>
            </a:solidFill>
            <a:prstDash val="solid"/>
          </a:ln>
        </p:spPr>
      </p:sp>
      <p:sp>
        <p:nvSpPr>
          <p:cNvPr id="25" name="!!no2"/>
          <p:cNvSpPr/>
          <p:nvPr/>
        </p:nvSpPr>
        <p:spPr>
          <a:xfrm>
            <a:off x="1808566"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6" name="!!o3"/>
          <p:cNvSpPr/>
          <p:nvPr/>
        </p:nvSpPr>
        <p:spPr>
          <a:xfrm>
            <a:off x="1390277" y="2755846"/>
            <a:ext cx="133853" cy="133853"/>
          </a:xfrm>
          <a:prstGeom prst="ellipse">
            <a:avLst/>
          </a:prstGeom>
          <a:solidFill>
            <a:srgbClr val="FFFFFF"/>
          </a:solidFill>
          <a:ln w="19050">
            <a:solidFill>
              <a:srgbClr val="14283A"/>
            </a:solidFill>
            <a:prstDash val="solid"/>
          </a:ln>
        </p:spPr>
      </p:sp>
      <p:sp>
        <p:nvSpPr>
          <p:cNvPr id="27" name="!!no3"/>
          <p:cNvSpPr/>
          <p:nvPr/>
        </p:nvSpPr>
        <p:spPr>
          <a:xfrm>
            <a:off x="1390277" y="275584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8" name="!!o4"/>
          <p:cNvSpPr/>
          <p:nvPr/>
        </p:nvSpPr>
        <p:spPr>
          <a:xfrm>
            <a:off x="1306619" y="1007396"/>
            <a:ext cx="133853" cy="133853"/>
          </a:xfrm>
          <a:prstGeom prst="ellipse">
            <a:avLst/>
          </a:prstGeom>
          <a:solidFill>
            <a:srgbClr val="FFFFFF"/>
          </a:solidFill>
          <a:ln w="19050">
            <a:solidFill>
              <a:srgbClr val="14283A"/>
            </a:solidFill>
            <a:prstDash val="solid"/>
          </a:ln>
        </p:spPr>
      </p:sp>
      <p:sp>
        <p:nvSpPr>
          <p:cNvPr id="29" name="!!no4"/>
          <p:cNvSpPr/>
          <p:nvPr/>
        </p:nvSpPr>
        <p:spPr>
          <a:xfrm>
            <a:off x="1306619"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0" name="!!o5"/>
          <p:cNvSpPr/>
          <p:nvPr/>
        </p:nvSpPr>
        <p:spPr>
          <a:xfrm>
            <a:off x="1390277" y="3968885"/>
            <a:ext cx="133853" cy="133853"/>
          </a:xfrm>
          <a:prstGeom prst="ellipse">
            <a:avLst/>
          </a:prstGeom>
          <a:solidFill>
            <a:srgbClr val="FFFFFF"/>
          </a:solidFill>
          <a:ln w="19050">
            <a:solidFill>
              <a:srgbClr val="14283A"/>
            </a:solidFill>
            <a:prstDash val="solid"/>
          </a:ln>
        </p:spPr>
      </p:sp>
      <p:sp>
        <p:nvSpPr>
          <p:cNvPr id="31" name="!!no5"/>
          <p:cNvSpPr/>
          <p:nvPr/>
        </p:nvSpPr>
        <p:spPr>
          <a:xfrm>
            <a:off x="1390277" y="396888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2" name="!!d1"/>
          <p:cNvSpPr/>
          <p:nvPr/>
        </p:nvSpPr>
        <p:spPr>
          <a:xfrm>
            <a:off x="1365180"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3" name="!!d2"/>
          <p:cNvSpPr/>
          <p:nvPr/>
        </p:nvSpPr>
        <p:spPr>
          <a:xfrm>
            <a:off x="946890" y="196946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4" name="!!d3"/>
          <p:cNvSpPr/>
          <p:nvPr/>
        </p:nvSpPr>
        <p:spPr>
          <a:xfrm>
            <a:off x="1783469" y="196946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5" name="!!d4"/>
          <p:cNvSpPr/>
          <p:nvPr/>
        </p:nvSpPr>
        <p:spPr>
          <a:xfrm>
            <a:off x="1114206" y="155117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6" name="!!d5"/>
          <p:cNvSpPr/>
          <p:nvPr/>
        </p:nvSpPr>
        <p:spPr>
          <a:xfrm>
            <a:off x="1365180" y="3851764"/>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7" name="!!ball"/>
          <p:cNvSpPr/>
          <p:nvPr/>
        </p:nvSpPr>
        <p:spPr>
          <a:xfrm>
            <a:off x="942707" y="1693391"/>
            <a:ext cx="50195" cy="50195"/>
          </a:xfrm>
          <a:prstGeom prst="ellipse">
            <a:avLst/>
          </a:prstGeom>
          <a:solidFill>
            <a:srgbClr val="D9641E"/>
          </a:solidFill>
          <a:ln w="9525">
            <a:solidFill>
              <a:srgbClr val="B04E12"/>
            </a:solidFill>
            <a:prstDash val="solid"/>
          </a:ln>
        </p:spPr>
      </p:sp>
      <p:sp>
        <p:nvSpPr>
          <p:cNvPr id="38"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press that carried Shaka Smart’s VCU to the 2011 Final Four and defined a defensive era. Set after made baskets in a diamond: X4 — a long, active big — pressures the inbounder’s vision, wings sit at the elbows extended, one interceptor patrols the middle, one goaltender protects the rim. Havoc’s rule: trap the SHORT pass, close to the inbounder, the instant it’s caught. The goal isn’t just steals — it’s making every possession start ugly and late in the clock.</a:t>
            </a:r>
            <a:endParaRPr lang="en-US" sz="950" dirty="0"/>
          </a:p>
        </p:txBody>
      </p:sp>
      <p:sp>
        <p:nvSpPr>
          <p:cNvPr id="39" name="notebox-139"/>
          <p:cNvSpPr/>
          <p:nvPr/>
        </p:nvSpPr>
        <p:spPr>
          <a:xfrm>
            <a:off x="2868687" y="2606040"/>
            <a:ext cx="5863833" cy="1143000"/>
          </a:xfrm>
          <a:prstGeom prst="roundRect">
            <a:avLst>
              <a:gd name="adj" fmla="val 4800"/>
            </a:avLst>
          </a:prstGeom>
          <a:solidFill>
            <a:srgbClr val="E3EDF2"/>
          </a:solidFill>
          <a:ln/>
        </p:spPr>
      </p:sp>
      <p:sp>
        <p:nvSpPr>
          <p:cNvPr id="40" name="notelbl-139"/>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41" name="note-139"/>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X4 mirrors the inbounder with high hands — and shades to invite the short corner pass. That’s the trap zone.</a:t>
            </a:r>
            <a:endParaRPr lang="en-US" sz="1050" dirty="0"/>
          </a:p>
        </p:txBody>
      </p:sp>
      <p:sp>
        <p:nvSpPr>
          <p:cNvPr id="4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4-0"/>
          <p:cNvSpPr/>
          <p:nvPr/>
        </p:nvSpPr>
        <p:spPr>
          <a:xfrm flipH="1" flipV="1">
            <a:off x="990276" y="2264405"/>
            <a:ext cx="124028" cy="868194"/>
          </a:xfrm>
          <a:prstGeom prst="line">
            <a:avLst/>
          </a:prstGeom>
          <a:noFill/>
          <a:ln w="19050">
            <a:solidFill>
              <a:srgbClr val="14283A"/>
            </a:solidFill>
            <a:prstDash val="sysDot"/>
          </a:ln>
        </p:spPr>
      </p:sp>
      <p:sp>
        <p:nvSpPr>
          <p:cNvPr id="14" name="tr-14-0"/>
          <p:cNvSpPr/>
          <p:nvPr/>
        </p:nvSpPr>
        <p:spPr>
          <a:xfrm flipV="1">
            <a:off x="990276" y="1726951"/>
            <a:ext cx="413426" cy="537453"/>
          </a:xfrm>
          <a:prstGeom prst="line">
            <a:avLst/>
          </a:prstGeom>
          <a:noFill/>
          <a:ln w="19050">
            <a:solidFill>
              <a:srgbClr val="14283A"/>
            </a:solidFill>
            <a:prstDash val="sysDot"/>
            <a:tailEnd type="triangle"/>
          </a:ln>
        </p:spPr>
      </p:sp>
      <p:sp>
        <p:nvSpPr>
          <p:cNvPr id="15" name="tr-14-1"/>
          <p:cNvSpPr/>
          <p:nvPr/>
        </p:nvSpPr>
        <p:spPr>
          <a:xfrm>
            <a:off x="758757" y="1478896"/>
            <a:ext cx="479574" cy="1736387"/>
          </a:xfrm>
          <a:prstGeom prst="line">
            <a:avLst/>
          </a:prstGeom>
          <a:noFill/>
          <a:ln w="19050">
            <a:solidFill>
              <a:srgbClr val="14283A"/>
            </a:solidFill>
            <a:prstDash val="solid"/>
            <a:tailEnd type="triangle"/>
          </a:ln>
        </p:spPr>
      </p:sp>
      <p:sp>
        <p:nvSpPr>
          <p:cNvPr id="16" name="tr-14-2"/>
          <p:cNvSpPr/>
          <p:nvPr/>
        </p:nvSpPr>
        <p:spPr>
          <a:xfrm flipH="1" flipV="1">
            <a:off x="1817127" y="3711394"/>
            <a:ext cx="661481" cy="165370"/>
          </a:xfrm>
          <a:prstGeom prst="line">
            <a:avLst/>
          </a:prstGeom>
          <a:noFill/>
          <a:ln w="19050">
            <a:solidFill>
              <a:srgbClr val="14283A"/>
            </a:solidFill>
            <a:prstDash val="solid"/>
            <a:tailEnd type="triangle"/>
          </a:ln>
        </p:spPr>
      </p:sp>
      <p:sp>
        <p:nvSpPr>
          <p:cNvPr id="17" name="!!o1"/>
          <p:cNvSpPr/>
          <p:nvPr/>
        </p:nvSpPr>
        <p:spPr>
          <a:xfrm>
            <a:off x="1709636" y="3603903"/>
            <a:ext cx="214981" cy="214981"/>
          </a:xfrm>
          <a:prstGeom prst="ellipse">
            <a:avLst/>
          </a:prstGeom>
          <a:solidFill>
            <a:srgbClr val="FFFFFF"/>
          </a:solidFill>
          <a:ln w="19050">
            <a:solidFill>
              <a:srgbClr val="14283A"/>
            </a:solidFill>
            <a:prstDash val="solid"/>
          </a:ln>
        </p:spPr>
      </p:sp>
      <p:sp>
        <p:nvSpPr>
          <p:cNvPr id="18" name="!!no1"/>
          <p:cNvSpPr/>
          <p:nvPr/>
        </p:nvSpPr>
        <p:spPr>
          <a:xfrm>
            <a:off x="1709636"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20"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1296211" y="1619461"/>
            <a:ext cx="214981" cy="214981"/>
          </a:xfrm>
          <a:prstGeom prst="ellipse">
            <a:avLst/>
          </a:prstGeom>
          <a:solidFill>
            <a:srgbClr val="FFFFFF"/>
          </a:solidFill>
          <a:ln w="19050">
            <a:solidFill>
              <a:srgbClr val="14283A"/>
            </a:solidFill>
            <a:prstDash val="solid"/>
          </a:ln>
        </p:spPr>
      </p:sp>
      <p:sp>
        <p:nvSpPr>
          <p:cNvPr id="22" name="!!no3"/>
          <p:cNvSpPr/>
          <p:nvPr/>
        </p:nvSpPr>
        <p:spPr>
          <a:xfrm>
            <a:off x="1296211" y="16194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1130840" y="3107793"/>
            <a:ext cx="214981" cy="214981"/>
          </a:xfrm>
          <a:prstGeom prst="ellipse">
            <a:avLst/>
          </a:prstGeom>
          <a:solidFill>
            <a:srgbClr val="FFFFFF"/>
          </a:solidFill>
          <a:ln w="19050">
            <a:solidFill>
              <a:srgbClr val="14283A"/>
            </a:solidFill>
            <a:prstDash val="solid"/>
          </a:ln>
        </p:spPr>
      </p:sp>
      <p:sp>
        <p:nvSpPr>
          <p:cNvPr id="26" name="!!no5"/>
          <p:cNvSpPr/>
          <p:nvPr/>
        </p:nvSpPr>
        <p:spPr>
          <a:xfrm>
            <a:off x="1130840" y="310779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1461581" y="1602924"/>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9" name="notebox-14"/>
          <p:cNvSpPr/>
          <p:nvPr/>
        </p:nvSpPr>
        <p:spPr>
          <a:xfrm>
            <a:off x="4911495" y="2606040"/>
            <a:ext cx="3821025" cy="1143000"/>
          </a:xfrm>
          <a:prstGeom prst="roundRect">
            <a:avLst>
              <a:gd name="adj" fmla="val 4800"/>
            </a:avLst>
          </a:prstGeom>
          <a:solidFill>
            <a:srgbClr val="E3EDF2"/>
          </a:solidFill>
          <a:ln/>
        </p:spPr>
      </p:sp>
      <p:sp>
        <p:nvSpPr>
          <p:cNvPr id="30" name="notelbl-1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1" name="note-1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3 attacks baseline. Ballside corner LIFTS out of the drive lane; top FILLS behind for safety.</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HAVOC SYSTEM</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Havoc — 1-2-1-1 Diamond Press (Shaka Smart · VCU)</a:t>
            </a:r>
            <a:endParaRPr lang="en-US" sz="2200" dirty="0"/>
          </a:p>
        </p:txBody>
      </p:sp>
      <p:sp>
        <p:nvSpPr>
          <p:cNvPr id="4" name="ph-14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0-0"/>
          <p:cNvSpPr/>
          <p:nvPr/>
        </p:nvSpPr>
        <p:spPr>
          <a:xfrm flipH="1">
            <a:off x="1018000" y="1609733"/>
            <a:ext cx="188230" cy="50195"/>
          </a:xfrm>
          <a:prstGeom prst="line">
            <a:avLst/>
          </a:prstGeom>
          <a:noFill/>
          <a:ln w="15875">
            <a:solidFill>
              <a:srgbClr val="A5392E"/>
            </a:solidFill>
            <a:prstDash val="dash"/>
            <a:tailEnd type="triangle"/>
          </a:ln>
        </p:spPr>
      </p:sp>
      <p:sp>
        <p:nvSpPr>
          <p:cNvPr id="20" name="tr-140-1"/>
          <p:cNvSpPr/>
          <p:nvPr/>
        </p:nvSpPr>
        <p:spPr>
          <a:xfrm flipH="1" flipV="1">
            <a:off x="997085" y="1935999"/>
            <a:ext cx="41829" cy="92024"/>
          </a:xfrm>
          <a:prstGeom prst="line">
            <a:avLst/>
          </a:prstGeom>
          <a:noFill/>
          <a:ln w="15875">
            <a:solidFill>
              <a:srgbClr val="A5392E"/>
            </a:solidFill>
            <a:prstDash val="dash"/>
            <a:tailEnd type="triangle"/>
          </a:ln>
        </p:spPr>
      </p:sp>
      <p:sp>
        <p:nvSpPr>
          <p:cNvPr id="21" name="tr-140-2"/>
          <p:cNvSpPr/>
          <p:nvPr/>
        </p:nvSpPr>
        <p:spPr>
          <a:xfrm flipH="1">
            <a:off x="1507398" y="2028022"/>
            <a:ext cx="368095" cy="75292"/>
          </a:xfrm>
          <a:prstGeom prst="line">
            <a:avLst/>
          </a:prstGeom>
          <a:noFill/>
          <a:ln w="15875">
            <a:solidFill>
              <a:srgbClr val="A5392E"/>
            </a:solidFill>
            <a:prstDash val="dash"/>
            <a:tailEnd type="triangle"/>
          </a:ln>
        </p:spPr>
      </p:sp>
      <p:sp>
        <p:nvSpPr>
          <p:cNvPr id="22" name="tr-140-3"/>
          <p:cNvSpPr/>
          <p:nvPr/>
        </p:nvSpPr>
        <p:spPr>
          <a:xfrm flipH="1" flipV="1">
            <a:off x="1047280" y="2697285"/>
            <a:ext cx="409924" cy="209145"/>
          </a:xfrm>
          <a:prstGeom prst="line">
            <a:avLst/>
          </a:prstGeom>
          <a:noFill/>
          <a:ln w="15875">
            <a:solidFill>
              <a:srgbClr val="A5392E"/>
            </a:solidFill>
            <a:prstDash val="dash"/>
            <a:tailEnd type="triangle"/>
          </a:ln>
        </p:spPr>
      </p:sp>
      <p:sp>
        <p:nvSpPr>
          <p:cNvPr id="23" name="tr-140-4"/>
          <p:cNvSpPr/>
          <p:nvPr/>
        </p:nvSpPr>
        <p:spPr>
          <a:xfrm flipV="1">
            <a:off x="1457203" y="3793204"/>
            <a:ext cx="0" cy="117121"/>
          </a:xfrm>
          <a:prstGeom prst="line">
            <a:avLst/>
          </a:prstGeom>
          <a:noFill/>
          <a:ln w="15875">
            <a:solidFill>
              <a:srgbClr val="A5392E"/>
            </a:solidFill>
            <a:prstDash val="dash"/>
            <a:tailEnd type="triangle"/>
          </a:ln>
        </p:spPr>
      </p:sp>
      <p:sp>
        <p:nvSpPr>
          <p:cNvPr id="24" name="tr-140-5"/>
          <p:cNvSpPr/>
          <p:nvPr/>
        </p:nvSpPr>
        <p:spPr>
          <a:xfrm>
            <a:off x="1373546" y="1074323"/>
            <a:ext cx="0" cy="326266"/>
          </a:xfrm>
          <a:prstGeom prst="line">
            <a:avLst/>
          </a:prstGeom>
          <a:noFill/>
          <a:ln w="19050">
            <a:solidFill>
              <a:srgbClr val="14283A"/>
            </a:solidFill>
            <a:prstDash val="solid"/>
            <a:tailEnd type="triangle"/>
          </a:ln>
        </p:spPr>
      </p:sp>
      <p:sp>
        <p:nvSpPr>
          <p:cNvPr id="25" name="!!o1"/>
          <p:cNvSpPr/>
          <p:nvPr/>
        </p:nvSpPr>
        <p:spPr>
          <a:xfrm>
            <a:off x="846501" y="1689208"/>
            <a:ext cx="133853" cy="133853"/>
          </a:xfrm>
          <a:prstGeom prst="ellipse">
            <a:avLst/>
          </a:prstGeom>
          <a:solidFill>
            <a:srgbClr val="FFFFFF"/>
          </a:solidFill>
          <a:ln w="19050">
            <a:solidFill>
              <a:srgbClr val="14283A"/>
            </a:solidFill>
            <a:prstDash val="solid"/>
          </a:ln>
        </p:spPr>
      </p:sp>
      <p:sp>
        <p:nvSpPr>
          <p:cNvPr id="26" name="!!no1"/>
          <p:cNvSpPr/>
          <p:nvPr/>
        </p:nvSpPr>
        <p:spPr>
          <a:xfrm>
            <a:off x="846501" y="168920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7" name="!!o2"/>
          <p:cNvSpPr/>
          <p:nvPr/>
        </p:nvSpPr>
        <p:spPr>
          <a:xfrm>
            <a:off x="1808566" y="1584636"/>
            <a:ext cx="133853" cy="133853"/>
          </a:xfrm>
          <a:prstGeom prst="ellipse">
            <a:avLst/>
          </a:prstGeom>
          <a:solidFill>
            <a:srgbClr val="FFFFFF"/>
          </a:solidFill>
          <a:ln w="19050">
            <a:solidFill>
              <a:srgbClr val="14283A"/>
            </a:solidFill>
            <a:prstDash val="solid"/>
          </a:ln>
        </p:spPr>
      </p:sp>
      <p:sp>
        <p:nvSpPr>
          <p:cNvPr id="28" name="!!no2"/>
          <p:cNvSpPr/>
          <p:nvPr/>
        </p:nvSpPr>
        <p:spPr>
          <a:xfrm>
            <a:off x="1808566"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9" name="!!o3"/>
          <p:cNvSpPr/>
          <p:nvPr/>
        </p:nvSpPr>
        <p:spPr>
          <a:xfrm>
            <a:off x="1390277" y="2755846"/>
            <a:ext cx="133853" cy="133853"/>
          </a:xfrm>
          <a:prstGeom prst="ellipse">
            <a:avLst/>
          </a:prstGeom>
          <a:solidFill>
            <a:srgbClr val="FFFFFF"/>
          </a:solidFill>
          <a:ln w="19050">
            <a:solidFill>
              <a:srgbClr val="14283A"/>
            </a:solidFill>
            <a:prstDash val="solid"/>
          </a:ln>
        </p:spPr>
      </p:sp>
      <p:sp>
        <p:nvSpPr>
          <p:cNvPr id="30" name="!!no3"/>
          <p:cNvSpPr/>
          <p:nvPr/>
        </p:nvSpPr>
        <p:spPr>
          <a:xfrm>
            <a:off x="1390277" y="275584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31" name="!!o4"/>
          <p:cNvSpPr/>
          <p:nvPr/>
        </p:nvSpPr>
        <p:spPr>
          <a:xfrm>
            <a:off x="1306619" y="1333662"/>
            <a:ext cx="133853" cy="133853"/>
          </a:xfrm>
          <a:prstGeom prst="ellipse">
            <a:avLst/>
          </a:prstGeom>
          <a:solidFill>
            <a:srgbClr val="FFFFFF"/>
          </a:solidFill>
          <a:ln w="19050">
            <a:solidFill>
              <a:srgbClr val="14283A"/>
            </a:solidFill>
            <a:prstDash val="solid"/>
          </a:ln>
        </p:spPr>
      </p:sp>
      <p:sp>
        <p:nvSpPr>
          <p:cNvPr id="32" name="!!no4"/>
          <p:cNvSpPr/>
          <p:nvPr/>
        </p:nvSpPr>
        <p:spPr>
          <a:xfrm>
            <a:off x="1306619" y="1333662"/>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3" name="!!o5"/>
          <p:cNvSpPr/>
          <p:nvPr/>
        </p:nvSpPr>
        <p:spPr>
          <a:xfrm>
            <a:off x="1390277" y="3968885"/>
            <a:ext cx="133853" cy="133853"/>
          </a:xfrm>
          <a:prstGeom prst="ellipse">
            <a:avLst/>
          </a:prstGeom>
          <a:solidFill>
            <a:srgbClr val="FFFFFF"/>
          </a:solidFill>
          <a:ln w="19050">
            <a:solidFill>
              <a:srgbClr val="14283A"/>
            </a:solidFill>
            <a:prstDash val="solid"/>
          </a:ln>
        </p:spPr>
      </p:sp>
      <p:sp>
        <p:nvSpPr>
          <p:cNvPr id="34" name="!!no5"/>
          <p:cNvSpPr/>
          <p:nvPr/>
        </p:nvSpPr>
        <p:spPr>
          <a:xfrm>
            <a:off x="1390277" y="396888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5" name="!!d1"/>
          <p:cNvSpPr/>
          <p:nvPr/>
        </p:nvSpPr>
        <p:spPr>
          <a:xfrm>
            <a:off x="955256"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6" name="!!d2"/>
          <p:cNvSpPr/>
          <p:nvPr/>
        </p:nvSpPr>
        <p:spPr>
          <a:xfrm>
            <a:off x="905061" y="187743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7" name="!!d3"/>
          <p:cNvSpPr/>
          <p:nvPr/>
        </p:nvSpPr>
        <p:spPr>
          <a:xfrm>
            <a:off x="1415374" y="2044754"/>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8" name="!!d4"/>
          <p:cNvSpPr/>
          <p:nvPr/>
        </p:nvSpPr>
        <p:spPr>
          <a:xfrm>
            <a:off x="925976" y="160136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9" name="!!d5"/>
          <p:cNvSpPr/>
          <p:nvPr/>
        </p:nvSpPr>
        <p:spPr>
          <a:xfrm>
            <a:off x="1365180" y="373464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40" name="!!ball"/>
          <p:cNvSpPr/>
          <p:nvPr/>
        </p:nvSpPr>
        <p:spPr>
          <a:xfrm>
            <a:off x="942707" y="1693391"/>
            <a:ext cx="50195" cy="50195"/>
          </a:xfrm>
          <a:prstGeom prst="ellipse">
            <a:avLst/>
          </a:prstGeom>
          <a:solidFill>
            <a:srgbClr val="D9641E"/>
          </a:solidFill>
          <a:ln w="9525">
            <a:solidFill>
              <a:srgbClr val="B04E12"/>
            </a:solidFill>
            <a:prstDash val="solid"/>
          </a:ln>
        </p:spPr>
      </p:sp>
      <p:sp>
        <p:nvSpPr>
          <p:cNvPr id="41"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press that carried Shaka Smart’s VCU to the 2011 Final Four and defined a defensive era. Set after made baskets in a diamond: X4 — a long, active big — pressures the inbounder’s vision, wings sit at the elbows extended, one interceptor patrols the middle, one goaltender protects the rim. Havoc’s rule: trap the SHORT pass, close to the inbounder, the instant it’s caught. The goal isn’t just steals — it’s making every possession start ugly and late in the clock.</a:t>
            </a:r>
            <a:endParaRPr lang="en-US" sz="950" dirty="0"/>
          </a:p>
        </p:txBody>
      </p:sp>
      <p:sp>
        <p:nvSpPr>
          <p:cNvPr id="42" name="notebox-140"/>
          <p:cNvSpPr/>
          <p:nvPr/>
        </p:nvSpPr>
        <p:spPr>
          <a:xfrm>
            <a:off x="2868687" y="2606040"/>
            <a:ext cx="5863833" cy="1143000"/>
          </a:xfrm>
          <a:prstGeom prst="roundRect">
            <a:avLst>
              <a:gd name="adj" fmla="val 4800"/>
            </a:avLst>
          </a:prstGeom>
          <a:solidFill>
            <a:srgbClr val="E3EDF2"/>
          </a:solidFill>
          <a:ln/>
        </p:spPr>
      </p:sp>
      <p:sp>
        <p:nvSpPr>
          <p:cNvPr id="43" name="notelbl-140"/>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44" name="note-140"/>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Trap ON the catch: X4 and X2 spring it at the sideline — surprise, no fouls, no splits. Behind it the diamond rotates: middle, sideline, rim.</a:t>
            </a:r>
            <a:endParaRPr lang="en-US" sz="1050" dirty="0"/>
          </a:p>
        </p:txBody>
      </p:sp>
      <p:sp>
        <p:nvSpPr>
          <p:cNvPr id="4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HAVOC SYSTEM</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Havoc — 1-2-1-1 Diamond Press (Shaka Smart · VCU)</a:t>
            </a:r>
            <a:endParaRPr lang="en-US" sz="2200" dirty="0"/>
          </a:p>
        </p:txBody>
      </p:sp>
      <p:sp>
        <p:nvSpPr>
          <p:cNvPr id="4" name="ph-14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1-0"/>
          <p:cNvSpPr/>
          <p:nvPr/>
        </p:nvSpPr>
        <p:spPr>
          <a:xfrm flipV="1">
            <a:off x="1018000" y="1576270"/>
            <a:ext cx="280254" cy="83658"/>
          </a:xfrm>
          <a:prstGeom prst="line">
            <a:avLst/>
          </a:prstGeom>
          <a:noFill/>
          <a:ln w="15875">
            <a:solidFill>
              <a:srgbClr val="A5392E"/>
            </a:solidFill>
            <a:prstDash val="dash"/>
            <a:tailEnd type="triangle"/>
          </a:ln>
        </p:spPr>
      </p:sp>
      <p:sp>
        <p:nvSpPr>
          <p:cNvPr id="20" name="tr-141-1"/>
          <p:cNvSpPr/>
          <p:nvPr/>
        </p:nvSpPr>
        <p:spPr>
          <a:xfrm flipH="1" flipV="1">
            <a:off x="1415374" y="1777049"/>
            <a:ext cx="92024" cy="326266"/>
          </a:xfrm>
          <a:prstGeom prst="line">
            <a:avLst/>
          </a:prstGeom>
          <a:noFill/>
          <a:ln w="15875">
            <a:solidFill>
              <a:srgbClr val="A5392E"/>
            </a:solidFill>
            <a:prstDash val="dash"/>
            <a:tailEnd type="triangle"/>
          </a:ln>
        </p:spPr>
      </p:sp>
      <p:sp>
        <p:nvSpPr>
          <p:cNvPr id="21" name="trp-141"/>
          <p:cNvSpPr/>
          <p:nvPr/>
        </p:nvSpPr>
        <p:spPr>
          <a:xfrm flipV="1">
            <a:off x="967805" y="1362942"/>
            <a:ext cx="460118" cy="355546"/>
          </a:xfrm>
          <a:prstGeom prst="line">
            <a:avLst/>
          </a:prstGeom>
          <a:noFill/>
          <a:ln w="19050">
            <a:solidFill>
              <a:srgbClr val="2E7391"/>
            </a:solidFill>
            <a:prstDash val="dash"/>
            <a:tailEnd type="triangle"/>
          </a:ln>
        </p:spPr>
      </p:sp>
      <p:sp>
        <p:nvSpPr>
          <p:cNvPr id="22" name="!!o1"/>
          <p:cNvSpPr/>
          <p:nvPr/>
        </p:nvSpPr>
        <p:spPr>
          <a:xfrm>
            <a:off x="846501" y="1689208"/>
            <a:ext cx="133853" cy="133853"/>
          </a:xfrm>
          <a:prstGeom prst="ellipse">
            <a:avLst/>
          </a:prstGeom>
          <a:solidFill>
            <a:srgbClr val="FFFFFF"/>
          </a:solidFill>
          <a:ln w="19050">
            <a:solidFill>
              <a:srgbClr val="14283A"/>
            </a:solidFill>
            <a:prstDash val="solid"/>
          </a:ln>
        </p:spPr>
      </p:sp>
      <p:sp>
        <p:nvSpPr>
          <p:cNvPr id="23" name="!!no1"/>
          <p:cNvSpPr/>
          <p:nvPr/>
        </p:nvSpPr>
        <p:spPr>
          <a:xfrm>
            <a:off x="846501" y="168920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4" name="!!o2"/>
          <p:cNvSpPr/>
          <p:nvPr/>
        </p:nvSpPr>
        <p:spPr>
          <a:xfrm>
            <a:off x="1808566" y="1584636"/>
            <a:ext cx="133853" cy="133853"/>
          </a:xfrm>
          <a:prstGeom prst="ellipse">
            <a:avLst/>
          </a:prstGeom>
          <a:solidFill>
            <a:srgbClr val="FFFFFF"/>
          </a:solidFill>
          <a:ln w="19050">
            <a:solidFill>
              <a:srgbClr val="14283A"/>
            </a:solidFill>
            <a:prstDash val="solid"/>
          </a:ln>
        </p:spPr>
      </p:sp>
      <p:sp>
        <p:nvSpPr>
          <p:cNvPr id="25" name="!!no2"/>
          <p:cNvSpPr/>
          <p:nvPr/>
        </p:nvSpPr>
        <p:spPr>
          <a:xfrm>
            <a:off x="1808566"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6" name="!!o3"/>
          <p:cNvSpPr/>
          <p:nvPr/>
        </p:nvSpPr>
        <p:spPr>
          <a:xfrm>
            <a:off x="1390277" y="2755846"/>
            <a:ext cx="133853" cy="133853"/>
          </a:xfrm>
          <a:prstGeom prst="ellipse">
            <a:avLst/>
          </a:prstGeom>
          <a:solidFill>
            <a:srgbClr val="FFFFFF"/>
          </a:solidFill>
          <a:ln w="19050">
            <a:solidFill>
              <a:srgbClr val="14283A"/>
            </a:solidFill>
            <a:prstDash val="solid"/>
          </a:ln>
        </p:spPr>
      </p:sp>
      <p:sp>
        <p:nvSpPr>
          <p:cNvPr id="27" name="!!no3"/>
          <p:cNvSpPr/>
          <p:nvPr/>
        </p:nvSpPr>
        <p:spPr>
          <a:xfrm>
            <a:off x="1390277" y="275584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8" name="!!o4"/>
          <p:cNvSpPr/>
          <p:nvPr/>
        </p:nvSpPr>
        <p:spPr>
          <a:xfrm>
            <a:off x="1306619" y="1333662"/>
            <a:ext cx="133853" cy="133853"/>
          </a:xfrm>
          <a:prstGeom prst="ellipse">
            <a:avLst/>
          </a:prstGeom>
          <a:solidFill>
            <a:srgbClr val="FFFFFF"/>
          </a:solidFill>
          <a:ln w="19050">
            <a:solidFill>
              <a:srgbClr val="14283A"/>
            </a:solidFill>
            <a:prstDash val="solid"/>
          </a:ln>
        </p:spPr>
      </p:sp>
      <p:sp>
        <p:nvSpPr>
          <p:cNvPr id="29" name="!!no4"/>
          <p:cNvSpPr/>
          <p:nvPr/>
        </p:nvSpPr>
        <p:spPr>
          <a:xfrm>
            <a:off x="1306619" y="1333662"/>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0" name="!!o5"/>
          <p:cNvSpPr/>
          <p:nvPr/>
        </p:nvSpPr>
        <p:spPr>
          <a:xfrm>
            <a:off x="1390277" y="3968885"/>
            <a:ext cx="133853" cy="133853"/>
          </a:xfrm>
          <a:prstGeom prst="ellipse">
            <a:avLst/>
          </a:prstGeom>
          <a:solidFill>
            <a:srgbClr val="FFFFFF"/>
          </a:solidFill>
          <a:ln w="19050">
            <a:solidFill>
              <a:srgbClr val="14283A"/>
            </a:solidFill>
            <a:prstDash val="solid"/>
          </a:ln>
        </p:spPr>
      </p:sp>
      <p:sp>
        <p:nvSpPr>
          <p:cNvPr id="31" name="!!no5"/>
          <p:cNvSpPr/>
          <p:nvPr/>
        </p:nvSpPr>
        <p:spPr>
          <a:xfrm>
            <a:off x="1390277" y="396888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2" name="!!d1"/>
          <p:cNvSpPr/>
          <p:nvPr/>
        </p:nvSpPr>
        <p:spPr>
          <a:xfrm>
            <a:off x="955256"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3" name="!!d2"/>
          <p:cNvSpPr/>
          <p:nvPr/>
        </p:nvSpPr>
        <p:spPr>
          <a:xfrm>
            <a:off x="905061" y="187743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4" name="!!d3"/>
          <p:cNvSpPr/>
          <p:nvPr/>
        </p:nvSpPr>
        <p:spPr>
          <a:xfrm>
            <a:off x="1323351" y="171848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5" name="!!d4"/>
          <p:cNvSpPr/>
          <p:nvPr/>
        </p:nvSpPr>
        <p:spPr>
          <a:xfrm>
            <a:off x="1206230" y="1517709"/>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6" name="!!d5"/>
          <p:cNvSpPr/>
          <p:nvPr/>
        </p:nvSpPr>
        <p:spPr>
          <a:xfrm>
            <a:off x="1365180" y="373464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7" name="!!ball"/>
          <p:cNvSpPr/>
          <p:nvPr/>
        </p:nvSpPr>
        <p:spPr>
          <a:xfrm>
            <a:off x="1402826" y="1337845"/>
            <a:ext cx="50195" cy="50195"/>
          </a:xfrm>
          <a:prstGeom prst="ellipse">
            <a:avLst/>
          </a:prstGeom>
          <a:solidFill>
            <a:srgbClr val="D9641E"/>
          </a:solidFill>
          <a:ln w="9525">
            <a:solidFill>
              <a:srgbClr val="B04E12"/>
            </a:solidFill>
            <a:prstDash val="solid"/>
          </a:ln>
        </p:spPr>
      </p:sp>
      <p:sp>
        <p:nvSpPr>
          <p:cNvPr id="38"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press that carried Shaka Smart’s VCU to the 2011 Final Four and defined a defensive era. Set after made baskets in a diamond: X4 — a long, active big — pressures the inbounder’s vision, wings sit at the elbows extended, one interceptor patrols the middle, one goaltender protects the rim. Havoc’s rule: trap the SHORT pass, close to the inbounder, the instant it’s caught. The goal isn’t just steals — it’s making every possession start ugly and late in the clock.</a:t>
            </a:r>
            <a:endParaRPr lang="en-US" sz="950" dirty="0"/>
          </a:p>
        </p:txBody>
      </p:sp>
      <p:sp>
        <p:nvSpPr>
          <p:cNvPr id="39" name="notebox-141"/>
          <p:cNvSpPr/>
          <p:nvPr/>
        </p:nvSpPr>
        <p:spPr>
          <a:xfrm>
            <a:off x="2868687" y="2606040"/>
            <a:ext cx="5863833" cy="1143000"/>
          </a:xfrm>
          <a:prstGeom prst="roundRect">
            <a:avLst>
              <a:gd name="adj" fmla="val 4800"/>
            </a:avLst>
          </a:prstGeom>
          <a:solidFill>
            <a:srgbClr val="E3EDF2"/>
          </a:solidFill>
          <a:ln/>
        </p:spPr>
      </p:sp>
      <p:sp>
        <p:nvSpPr>
          <p:cNvPr id="40" name="notelbl-141"/>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41" name="note-141"/>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only escape is backward — we allow it. X4 peels to the release man; everyone lifts and re-forms the diamond.</a:t>
            </a:r>
            <a:endParaRPr lang="en-US" sz="1050" dirty="0"/>
          </a:p>
        </p:txBody>
      </p:sp>
      <p:sp>
        <p:nvSpPr>
          <p:cNvPr id="4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HAVOC SYSTEM</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Havoc — 1-2-1-1 Diamond Press (Shaka Smart · VCU)</a:t>
            </a:r>
            <a:endParaRPr lang="en-US" sz="2200" dirty="0"/>
          </a:p>
        </p:txBody>
      </p:sp>
      <p:sp>
        <p:nvSpPr>
          <p:cNvPr id="4" name="ph-14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2-0"/>
          <p:cNvSpPr/>
          <p:nvPr/>
        </p:nvSpPr>
        <p:spPr>
          <a:xfrm flipH="1">
            <a:off x="1750006" y="1651562"/>
            <a:ext cx="125487" cy="439204"/>
          </a:xfrm>
          <a:prstGeom prst="line">
            <a:avLst/>
          </a:prstGeom>
          <a:noFill/>
          <a:ln w="19050">
            <a:solidFill>
              <a:srgbClr val="14283A"/>
            </a:solidFill>
            <a:prstDash val="solid"/>
            <a:tailEnd type="triangle"/>
          </a:ln>
        </p:spPr>
      </p:sp>
      <p:sp>
        <p:nvSpPr>
          <p:cNvPr id="20" name="tr-142-1"/>
          <p:cNvSpPr/>
          <p:nvPr/>
        </p:nvSpPr>
        <p:spPr>
          <a:xfrm>
            <a:off x="1415374" y="1777049"/>
            <a:ext cx="230059" cy="230059"/>
          </a:xfrm>
          <a:prstGeom prst="line">
            <a:avLst/>
          </a:prstGeom>
          <a:noFill/>
          <a:ln w="15875">
            <a:solidFill>
              <a:srgbClr val="A5392E"/>
            </a:solidFill>
            <a:prstDash val="dash"/>
            <a:tailEnd type="triangle"/>
          </a:ln>
        </p:spPr>
      </p:sp>
      <p:sp>
        <p:nvSpPr>
          <p:cNvPr id="21" name="tr-142-2"/>
          <p:cNvSpPr/>
          <p:nvPr/>
        </p:nvSpPr>
        <p:spPr>
          <a:xfrm flipV="1">
            <a:off x="1047280" y="2621993"/>
            <a:ext cx="221693" cy="75292"/>
          </a:xfrm>
          <a:prstGeom prst="line">
            <a:avLst/>
          </a:prstGeom>
          <a:noFill/>
          <a:ln w="15875">
            <a:solidFill>
              <a:srgbClr val="A5392E"/>
            </a:solidFill>
            <a:prstDash val="dash"/>
            <a:tailEnd type="triangle"/>
          </a:ln>
        </p:spPr>
      </p:sp>
      <p:sp>
        <p:nvSpPr>
          <p:cNvPr id="22" name="tr-142-3"/>
          <p:cNvSpPr/>
          <p:nvPr/>
        </p:nvSpPr>
        <p:spPr>
          <a:xfrm flipV="1">
            <a:off x="1457203" y="2529970"/>
            <a:ext cx="0" cy="292803"/>
          </a:xfrm>
          <a:prstGeom prst="line">
            <a:avLst/>
          </a:prstGeom>
          <a:noFill/>
          <a:ln w="19050">
            <a:solidFill>
              <a:srgbClr val="14283A"/>
            </a:solidFill>
            <a:prstDash val="solid"/>
            <a:tailEnd type="triangle"/>
          </a:ln>
        </p:spPr>
      </p:sp>
      <p:sp>
        <p:nvSpPr>
          <p:cNvPr id="23" name="!!o1"/>
          <p:cNvSpPr/>
          <p:nvPr/>
        </p:nvSpPr>
        <p:spPr>
          <a:xfrm>
            <a:off x="846501" y="1689208"/>
            <a:ext cx="133853" cy="133853"/>
          </a:xfrm>
          <a:prstGeom prst="ellipse">
            <a:avLst/>
          </a:prstGeom>
          <a:solidFill>
            <a:srgbClr val="FFFFFF"/>
          </a:solidFill>
          <a:ln w="19050">
            <a:solidFill>
              <a:srgbClr val="14283A"/>
            </a:solidFill>
            <a:prstDash val="solid"/>
          </a:ln>
        </p:spPr>
      </p:sp>
      <p:sp>
        <p:nvSpPr>
          <p:cNvPr id="24" name="!!no1"/>
          <p:cNvSpPr/>
          <p:nvPr/>
        </p:nvSpPr>
        <p:spPr>
          <a:xfrm>
            <a:off x="846501" y="168920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5" name="!!o2"/>
          <p:cNvSpPr/>
          <p:nvPr/>
        </p:nvSpPr>
        <p:spPr>
          <a:xfrm>
            <a:off x="1683080" y="2023840"/>
            <a:ext cx="133853" cy="133853"/>
          </a:xfrm>
          <a:prstGeom prst="ellipse">
            <a:avLst/>
          </a:prstGeom>
          <a:solidFill>
            <a:srgbClr val="FFFFFF"/>
          </a:solidFill>
          <a:ln w="19050">
            <a:solidFill>
              <a:srgbClr val="14283A"/>
            </a:solidFill>
            <a:prstDash val="solid"/>
          </a:ln>
        </p:spPr>
      </p:sp>
      <p:sp>
        <p:nvSpPr>
          <p:cNvPr id="26" name="!!no2"/>
          <p:cNvSpPr/>
          <p:nvPr/>
        </p:nvSpPr>
        <p:spPr>
          <a:xfrm>
            <a:off x="1683080" y="202384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7" name="!!o3"/>
          <p:cNvSpPr/>
          <p:nvPr/>
        </p:nvSpPr>
        <p:spPr>
          <a:xfrm>
            <a:off x="1390277" y="2463043"/>
            <a:ext cx="133853" cy="133853"/>
          </a:xfrm>
          <a:prstGeom prst="ellipse">
            <a:avLst/>
          </a:prstGeom>
          <a:solidFill>
            <a:srgbClr val="FFFFFF"/>
          </a:solidFill>
          <a:ln w="19050">
            <a:solidFill>
              <a:srgbClr val="14283A"/>
            </a:solidFill>
            <a:prstDash val="solid"/>
          </a:ln>
        </p:spPr>
      </p:sp>
      <p:sp>
        <p:nvSpPr>
          <p:cNvPr id="28" name="!!no3"/>
          <p:cNvSpPr/>
          <p:nvPr/>
        </p:nvSpPr>
        <p:spPr>
          <a:xfrm>
            <a:off x="1390277" y="2463043"/>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9" name="!!o4"/>
          <p:cNvSpPr/>
          <p:nvPr/>
        </p:nvSpPr>
        <p:spPr>
          <a:xfrm>
            <a:off x="1306619" y="1333662"/>
            <a:ext cx="133853" cy="133853"/>
          </a:xfrm>
          <a:prstGeom prst="ellipse">
            <a:avLst/>
          </a:prstGeom>
          <a:solidFill>
            <a:srgbClr val="FFFFFF"/>
          </a:solidFill>
          <a:ln w="19050">
            <a:solidFill>
              <a:srgbClr val="14283A"/>
            </a:solidFill>
            <a:prstDash val="solid"/>
          </a:ln>
        </p:spPr>
      </p:sp>
      <p:sp>
        <p:nvSpPr>
          <p:cNvPr id="30" name="!!no4"/>
          <p:cNvSpPr/>
          <p:nvPr/>
        </p:nvSpPr>
        <p:spPr>
          <a:xfrm>
            <a:off x="1306619" y="1333662"/>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1" name="!!o5"/>
          <p:cNvSpPr/>
          <p:nvPr/>
        </p:nvSpPr>
        <p:spPr>
          <a:xfrm>
            <a:off x="1390277" y="3968885"/>
            <a:ext cx="133853" cy="133853"/>
          </a:xfrm>
          <a:prstGeom prst="ellipse">
            <a:avLst/>
          </a:prstGeom>
          <a:solidFill>
            <a:srgbClr val="FFFFFF"/>
          </a:solidFill>
          <a:ln w="19050">
            <a:solidFill>
              <a:srgbClr val="14283A"/>
            </a:solidFill>
            <a:prstDash val="solid"/>
          </a:ln>
        </p:spPr>
      </p:sp>
      <p:sp>
        <p:nvSpPr>
          <p:cNvPr id="32" name="!!no5"/>
          <p:cNvSpPr/>
          <p:nvPr/>
        </p:nvSpPr>
        <p:spPr>
          <a:xfrm>
            <a:off x="1390277" y="396888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3" name="!!d1"/>
          <p:cNvSpPr/>
          <p:nvPr/>
        </p:nvSpPr>
        <p:spPr>
          <a:xfrm>
            <a:off x="1176950" y="256343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4" name="!!d2"/>
          <p:cNvSpPr/>
          <p:nvPr/>
        </p:nvSpPr>
        <p:spPr>
          <a:xfrm>
            <a:off x="905061" y="187743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5" name="!!d3"/>
          <p:cNvSpPr/>
          <p:nvPr/>
        </p:nvSpPr>
        <p:spPr>
          <a:xfrm>
            <a:off x="1553410" y="194854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6" name="!!d4"/>
          <p:cNvSpPr/>
          <p:nvPr/>
        </p:nvSpPr>
        <p:spPr>
          <a:xfrm>
            <a:off x="1206230" y="1517709"/>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7" name="!!d5"/>
          <p:cNvSpPr/>
          <p:nvPr/>
        </p:nvSpPr>
        <p:spPr>
          <a:xfrm>
            <a:off x="1365180" y="373464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8" name="!!ball"/>
          <p:cNvSpPr/>
          <p:nvPr/>
        </p:nvSpPr>
        <p:spPr>
          <a:xfrm>
            <a:off x="1402826" y="1337845"/>
            <a:ext cx="50195" cy="50195"/>
          </a:xfrm>
          <a:prstGeom prst="ellipse">
            <a:avLst/>
          </a:prstGeom>
          <a:solidFill>
            <a:srgbClr val="D9641E"/>
          </a:solidFill>
          <a:ln w="9525">
            <a:solidFill>
              <a:srgbClr val="B04E12"/>
            </a:solidFill>
            <a:prstDash val="solid"/>
          </a:ln>
        </p:spPr>
      </p:sp>
      <p:sp>
        <p:nvSpPr>
          <p:cNvPr id="39"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press that carried Shaka Smart’s VCU to the 2011 Final Four and defined a defensive era. Set after made baskets in a diamond: X4 — a long, active big — pressures the inbounder’s vision, wings sit at the elbows extended, one interceptor patrols the middle, one goaltender protects the rim. Havoc’s rule: trap the SHORT pass, close to the inbounder, the instant it’s caught. The goal isn’t just steals — it’s making every possession start ugly and late in the clock.</a:t>
            </a:r>
            <a:endParaRPr lang="en-US" sz="950" dirty="0"/>
          </a:p>
        </p:txBody>
      </p:sp>
      <p:sp>
        <p:nvSpPr>
          <p:cNvPr id="40" name="notebox-142"/>
          <p:cNvSpPr/>
          <p:nvPr/>
        </p:nvSpPr>
        <p:spPr>
          <a:xfrm>
            <a:off x="2868687" y="2606040"/>
            <a:ext cx="5863833" cy="1143000"/>
          </a:xfrm>
          <a:prstGeom prst="roundRect">
            <a:avLst>
              <a:gd name="adj" fmla="val 4800"/>
            </a:avLst>
          </a:prstGeom>
          <a:solidFill>
            <a:srgbClr val="E3EDF2"/>
          </a:solidFill>
          <a:ln/>
        </p:spPr>
      </p:sp>
      <p:sp>
        <p:nvSpPr>
          <p:cNvPr id="41" name="notelbl-142"/>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42" name="note-142"/>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Now the count is our sixth defender: every forward pass hangs over the interceptor. Ugly, late, rattled — that’s Havoc working even without the steal.</a:t>
            </a:r>
            <a:endParaRPr lang="en-US" sz="1050" dirty="0"/>
          </a:p>
        </p:txBody>
      </p:sp>
      <p:sp>
        <p:nvSpPr>
          <p:cNvPr id="43" name="kp-142"/>
          <p:cNvSpPr/>
          <p:nvPr/>
        </p:nvSpPr>
        <p:spPr>
          <a:xfrm>
            <a:off x="2868687" y="3913632"/>
            <a:ext cx="5863833"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4" name="kpl-142"/>
          <p:cNvSpPr/>
          <p:nvPr/>
        </p:nvSpPr>
        <p:spPr>
          <a:xfrm>
            <a:off x="2914407" y="4160520"/>
            <a:ext cx="5772393"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Smart’s five keys to a trap: (1) trap when the handler loses control, (2) element of surprise — sprint into it, (3) location — sideline and corner only, NEVER the middle, (4) no fouls, (5) no splits: feet and chests form a wall the dribbler cannot go through.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short corner inbound pass is BAIT — we want it thrown. Trap arrives with the catch.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X4 on the ball mirrors the inbounder’s eyes with high hands — deflected inbound passes are free points.</a:t>
            </a:r>
            <a:endParaRPr lang="en-US" sz="850" dirty="0"/>
          </a:p>
        </p:txBody>
      </p:sp>
      <p:sp>
        <p:nvSpPr>
          <p:cNvPr id="4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CONTAIN &amp;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Cougar Press — 2-2-1</a:t>
            </a:r>
            <a:endParaRPr lang="en-US" sz="2200" dirty="0"/>
          </a:p>
        </p:txBody>
      </p:sp>
      <p:sp>
        <p:nvSpPr>
          <p:cNvPr id="4" name="ph-14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o1"/>
          <p:cNvSpPr/>
          <p:nvPr/>
        </p:nvSpPr>
        <p:spPr>
          <a:xfrm>
            <a:off x="930159" y="1542807"/>
            <a:ext cx="133853" cy="133853"/>
          </a:xfrm>
          <a:prstGeom prst="ellipse">
            <a:avLst/>
          </a:prstGeom>
          <a:solidFill>
            <a:srgbClr val="FFFFFF"/>
          </a:solidFill>
          <a:ln w="19050">
            <a:solidFill>
              <a:srgbClr val="14283A"/>
            </a:solidFill>
            <a:prstDash val="solid"/>
          </a:ln>
        </p:spPr>
      </p:sp>
      <p:sp>
        <p:nvSpPr>
          <p:cNvPr id="20" name="!!no1"/>
          <p:cNvSpPr/>
          <p:nvPr/>
        </p:nvSpPr>
        <p:spPr>
          <a:xfrm>
            <a:off x="930159"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1" name="!!o2"/>
          <p:cNvSpPr/>
          <p:nvPr/>
        </p:nvSpPr>
        <p:spPr>
          <a:xfrm>
            <a:off x="1808566" y="1542807"/>
            <a:ext cx="133853" cy="133853"/>
          </a:xfrm>
          <a:prstGeom prst="ellipse">
            <a:avLst/>
          </a:prstGeom>
          <a:solidFill>
            <a:srgbClr val="FFFFFF"/>
          </a:solidFill>
          <a:ln w="19050">
            <a:solidFill>
              <a:srgbClr val="14283A"/>
            </a:solidFill>
            <a:prstDash val="solid"/>
          </a:ln>
        </p:spPr>
      </p:sp>
      <p:sp>
        <p:nvSpPr>
          <p:cNvPr id="22" name="!!no2"/>
          <p:cNvSpPr/>
          <p:nvPr/>
        </p:nvSpPr>
        <p:spPr>
          <a:xfrm>
            <a:off x="1808566"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3" name="!!o3"/>
          <p:cNvSpPr/>
          <p:nvPr/>
        </p:nvSpPr>
        <p:spPr>
          <a:xfrm>
            <a:off x="1390277" y="2546701"/>
            <a:ext cx="133853" cy="133853"/>
          </a:xfrm>
          <a:prstGeom prst="ellipse">
            <a:avLst/>
          </a:prstGeom>
          <a:solidFill>
            <a:srgbClr val="FFFFFF"/>
          </a:solidFill>
          <a:ln w="19050">
            <a:solidFill>
              <a:srgbClr val="14283A"/>
            </a:solidFill>
            <a:prstDash val="solid"/>
          </a:ln>
        </p:spPr>
      </p:sp>
      <p:sp>
        <p:nvSpPr>
          <p:cNvPr id="24" name="!!no3"/>
          <p:cNvSpPr/>
          <p:nvPr/>
        </p:nvSpPr>
        <p:spPr>
          <a:xfrm>
            <a:off x="1390277" y="254670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5" name="!!o4"/>
          <p:cNvSpPr/>
          <p:nvPr/>
        </p:nvSpPr>
        <p:spPr>
          <a:xfrm>
            <a:off x="1473935" y="1007396"/>
            <a:ext cx="133853" cy="133853"/>
          </a:xfrm>
          <a:prstGeom prst="ellipse">
            <a:avLst/>
          </a:prstGeom>
          <a:solidFill>
            <a:srgbClr val="FFFFFF"/>
          </a:solidFill>
          <a:ln w="19050">
            <a:solidFill>
              <a:srgbClr val="14283A"/>
            </a:solidFill>
            <a:prstDash val="solid"/>
          </a:ln>
        </p:spPr>
      </p:sp>
      <p:sp>
        <p:nvSpPr>
          <p:cNvPr id="26" name="!!no4"/>
          <p:cNvSpPr/>
          <p:nvPr/>
        </p:nvSpPr>
        <p:spPr>
          <a:xfrm>
            <a:off x="1473935"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7"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28"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29" name="!!d1"/>
          <p:cNvSpPr/>
          <p:nvPr/>
        </p:nvSpPr>
        <p:spPr>
          <a:xfrm>
            <a:off x="1030548"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0" name="!!d2"/>
          <p:cNvSpPr/>
          <p:nvPr/>
        </p:nvSpPr>
        <p:spPr>
          <a:xfrm>
            <a:off x="1699811"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1" name="!!d3"/>
          <p:cNvSpPr/>
          <p:nvPr/>
        </p:nvSpPr>
        <p:spPr>
          <a:xfrm>
            <a:off x="905061"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2" name="!!d4"/>
          <p:cNvSpPr/>
          <p:nvPr/>
        </p:nvSpPr>
        <p:spPr>
          <a:xfrm>
            <a:off x="1825298"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3" name="!!d5"/>
          <p:cNvSpPr/>
          <p:nvPr/>
        </p:nvSpPr>
        <p:spPr>
          <a:xfrm>
            <a:off x="1365180" y="372627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4" name="!!ball"/>
          <p:cNvSpPr/>
          <p:nvPr/>
        </p:nvSpPr>
        <p:spPr>
          <a:xfrm>
            <a:off x="1570142" y="1011579"/>
            <a:ext cx="50195" cy="50195"/>
          </a:xfrm>
          <a:prstGeom prst="ellipse">
            <a:avLst/>
          </a:prstGeom>
          <a:solidFill>
            <a:srgbClr val="D9641E"/>
          </a:solidFill>
          <a:ln w="9525">
            <a:solidFill>
              <a:srgbClr val="B04E12"/>
            </a:solidFill>
            <a:prstDash val="solid"/>
          </a:ln>
        </p:spPr>
      </p:sp>
      <p:sp>
        <p:nvSpPr>
          <p:cNvPr id="35"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workhorse press: two lines of two plus a goaltender. The front line doesn’t trap — it steers the ball down the sideline into the second line’s trap at the hash mark, where the half-court line becomes another defender. Low risk, endless annoyance.</a:t>
            </a:r>
            <a:endParaRPr lang="en-US" sz="950" dirty="0"/>
          </a:p>
        </p:txBody>
      </p:sp>
      <p:sp>
        <p:nvSpPr>
          <p:cNvPr id="36" name="notebox-143"/>
          <p:cNvSpPr/>
          <p:nvPr/>
        </p:nvSpPr>
        <p:spPr>
          <a:xfrm>
            <a:off x="2868687" y="2606040"/>
            <a:ext cx="5863833" cy="1143000"/>
          </a:xfrm>
          <a:prstGeom prst="roundRect">
            <a:avLst>
              <a:gd name="adj" fmla="val 4800"/>
            </a:avLst>
          </a:prstGeom>
          <a:solidFill>
            <a:srgbClr val="E3EDF2"/>
          </a:solidFill>
          <a:ln/>
        </p:spPr>
      </p:sp>
      <p:sp>
        <p:nvSpPr>
          <p:cNvPr id="37" name="notelbl-143"/>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8" name="note-143"/>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Extended stretches — it’s a conditioning weapon that drains legs and clock. Also the first press we ever teach.</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CONTAIN &amp;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Cougar Press — 2-2-1</a:t>
            </a:r>
            <a:endParaRPr lang="en-US" sz="2200" dirty="0"/>
          </a:p>
        </p:txBody>
      </p:sp>
      <p:sp>
        <p:nvSpPr>
          <p:cNvPr id="4" name="ph-14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4-0"/>
          <p:cNvSpPr/>
          <p:nvPr/>
        </p:nvSpPr>
        <p:spPr>
          <a:xfrm flipV="1">
            <a:off x="1122572" y="1701757"/>
            <a:ext cx="50195" cy="117121"/>
          </a:xfrm>
          <a:prstGeom prst="line">
            <a:avLst/>
          </a:prstGeom>
          <a:noFill/>
          <a:ln w="15875">
            <a:solidFill>
              <a:srgbClr val="A5392E"/>
            </a:solidFill>
            <a:prstDash val="dash"/>
            <a:tailEnd type="triangle"/>
          </a:ln>
        </p:spPr>
      </p:sp>
      <p:sp>
        <p:nvSpPr>
          <p:cNvPr id="20" name="tr-144-1"/>
          <p:cNvSpPr/>
          <p:nvPr/>
        </p:nvSpPr>
        <p:spPr>
          <a:xfrm>
            <a:off x="1540861" y="1074323"/>
            <a:ext cx="41829" cy="368095"/>
          </a:xfrm>
          <a:prstGeom prst="line">
            <a:avLst/>
          </a:prstGeom>
          <a:noFill/>
          <a:ln w="19050">
            <a:solidFill>
              <a:srgbClr val="14283A"/>
            </a:solidFill>
            <a:prstDash val="solid"/>
            <a:tailEnd type="triangle"/>
          </a:ln>
        </p:spPr>
      </p:sp>
      <p:sp>
        <p:nvSpPr>
          <p:cNvPr id="21" name="trp-144"/>
          <p:cNvSpPr/>
          <p:nvPr/>
        </p:nvSpPr>
        <p:spPr>
          <a:xfrm flipH="1">
            <a:off x="1051463" y="1404771"/>
            <a:ext cx="585605" cy="167316"/>
          </a:xfrm>
          <a:prstGeom prst="line">
            <a:avLst/>
          </a:prstGeom>
          <a:noFill/>
          <a:ln w="19050">
            <a:solidFill>
              <a:srgbClr val="2E7391"/>
            </a:solidFill>
            <a:prstDash val="dash"/>
            <a:tailEnd type="triangle"/>
          </a:ln>
        </p:spPr>
      </p:sp>
      <p:sp>
        <p:nvSpPr>
          <p:cNvPr id="22" name="!!o1"/>
          <p:cNvSpPr/>
          <p:nvPr/>
        </p:nvSpPr>
        <p:spPr>
          <a:xfrm>
            <a:off x="930159" y="1542807"/>
            <a:ext cx="133853" cy="133853"/>
          </a:xfrm>
          <a:prstGeom prst="ellipse">
            <a:avLst/>
          </a:prstGeom>
          <a:solidFill>
            <a:srgbClr val="FFFFFF"/>
          </a:solidFill>
          <a:ln w="19050">
            <a:solidFill>
              <a:srgbClr val="14283A"/>
            </a:solidFill>
            <a:prstDash val="solid"/>
          </a:ln>
        </p:spPr>
      </p:sp>
      <p:sp>
        <p:nvSpPr>
          <p:cNvPr id="23" name="!!no1"/>
          <p:cNvSpPr/>
          <p:nvPr/>
        </p:nvSpPr>
        <p:spPr>
          <a:xfrm>
            <a:off x="930159"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4" name="!!o2"/>
          <p:cNvSpPr/>
          <p:nvPr/>
        </p:nvSpPr>
        <p:spPr>
          <a:xfrm>
            <a:off x="1808566" y="1542807"/>
            <a:ext cx="133853" cy="133853"/>
          </a:xfrm>
          <a:prstGeom prst="ellipse">
            <a:avLst/>
          </a:prstGeom>
          <a:solidFill>
            <a:srgbClr val="FFFFFF"/>
          </a:solidFill>
          <a:ln w="19050">
            <a:solidFill>
              <a:srgbClr val="14283A"/>
            </a:solidFill>
            <a:prstDash val="solid"/>
          </a:ln>
        </p:spPr>
      </p:sp>
      <p:sp>
        <p:nvSpPr>
          <p:cNvPr id="25" name="!!no2"/>
          <p:cNvSpPr/>
          <p:nvPr/>
        </p:nvSpPr>
        <p:spPr>
          <a:xfrm>
            <a:off x="1808566"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6" name="!!o3"/>
          <p:cNvSpPr/>
          <p:nvPr/>
        </p:nvSpPr>
        <p:spPr>
          <a:xfrm>
            <a:off x="1390277" y="2546701"/>
            <a:ext cx="133853" cy="133853"/>
          </a:xfrm>
          <a:prstGeom prst="ellipse">
            <a:avLst/>
          </a:prstGeom>
          <a:solidFill>
            <a:srgbClr val="FFFFFF"/>
          </a:solidFill>
          <a:ln w="19050">
            <a:solidFill>
              <a:srgbClr val="14283A"/>
            </a:solidFill>
            <a:prstDash val="solid"/>
          </a:ln>
        </p:spPr>
      </p:sp>
      <p:sp>
        <p:nvSpPr>
          <p:cNvPr id="27" name="!!no3"/>
          <p:cNvSpPr/>
          <p:nvPr/>
        </p:nvSpPr>
        <p:spPr>
          <a:xfrm>
            <a:off x="1390277" y="254670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8" name="!!o4"/>
          <p:cNvSpPr/>
          <p:nvPr/>
        </p:nvSpPr>
        <p:spPr>
          <a:xfrm>
            <a:off x="1515764" y="1375491"/>
            <a:ext cx="133853" cy="133853"/>
          </a:xfrm>
          <a:prstGeom prst="ellipse">
            <a:avLst/>
          </a:prstGeom>
          <a:solidFill>
            <a:srgbClr val="FFFFFF"/>
          </a:solidFill>
          <a:ln w="19050">
            <a:solidFill>
              <a:srgbClr val="14283A"/>
            </a:solidFill>
            <a:prstDash val="solid"/>
          </a:ln>
        </p:spPr>
      </p:sp>
      <p:sp>
        <p:nvSpPr>
          <p:cNvPr id="29" name="!!no4"/>
          <p:cNvSpPr/>
          <p:nvPr/>
        </p:nvSpPr>
        <p:spPr>
          <a:xfrm>
            <a:off x="1515764" y="13754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0"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1"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2" name="!!d1"/>
          <p:cNvSpPr/>
          <p:nvPr/>
        </p:nvSpPr>
        <p:spPr>
          <a:xfrm>
            <a:off x="1080743" y="164319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3" name="!!d2"/>
          <p:cNvSpPr/>
          <p:nvPr/>
        </p:nvSpPr>
        <p:spPr>
          <a:xfrm>
            <a:off x="1699811"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4" name="!!d3"/>
          <p:cNvSpPr/>
          <p:nvPr/>
        </p:nvSpPr>
        <p:spPr>
          <a:xfrm>
            <a:off x="905061"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5" name="!!d4"/>
          <p:cNvSpPr/>
          <p:nvPr/>
        </p:nvSpPr>
        <p:spPr>
          <a:xfrm>
            <a:off x="1825298"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6" name="!!d5"/>
          <p:cNvSpPr/>
          <p:nvPr/>
        </p:nvSpPr>
        <p:spPr>
          <a:xfrm>
            <a:off x="1365180" y="372627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7" name="!!ball"/>
          <p:cNvSpPr/>
          <p:nvPr/>
        </p:nvSpPr>
        <p:spPr>
          <a:xfrm>
            <a:off x="1026365" y="1546990"/>
            <a:ext cx="50195" cy="50195"/>
          </a:xfrm>
          <a:prstGeom prst="ellipse">
            <a:avLst/>
          </a:prstGeom>
          <a:solidFill>
            <a:srgbClr val="D9641E"/>
          </a:solidFill>
          <a:ln w="9525">
            <a:solidFill>
              <a:srgbClr val="B04E12"/>
            </a:solidFill>
            <a:prstDash val="solid"/>
          </a:ln>
        </p:spPr>
      </p:sp>
      <p:sp>
        <p:nvSpPr>
          <p:cNvPr id="38"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workhorse press: two lines of two plus a goaltender. The front line doesn’t trap — it steers the ball down the sideline into the second line’s trap at the hash mark, where the half-court line becomes another defender. Low risk, endless annoyance.</a:t>
            </a:r>
            <a:endParaRPr lang="en-US" sz="950" dirty="0"/>
          </a:p>
        </p:txBody>
      </p:sp>
      <p:sp>
        <p:nvSpPr>
          <p:cNvPr id="39" name="notebox-144"/>
          <p:cNvSpPr/>
          <p:nvPr/>
        </p:nvSpPr>
        <p:spPr>
          <a:xfrm>
            <a:off x="2868687" y="2606040"/>
            <a:ext cx="5863833" cy="1143000"/>
          </a:xfrm>
          <a:prstGeom prst="roundRect">
            <a:avLst>
              <a:gd name="adj" fmla="val 4800"/>
            </a:avLst>
          </a:prstGeom>
          <a:solidFill>
            <a:srgbClr val="E3EDF2"/>
          </a:solidFill>
          <a:ln/>
        </p:spPr>
      </p:sp>
      <p:sp>
        <p:nvSpPr>
          <p:cNvPr id="40" name="notelbl-144"/>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41" name="note-144"/>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Inbound goes in — fine. X1 positions inside shoulder: the sideline is the only lane we offer.</a:t>
            </a:r>
            <a:endParaRPr lang="en-US" sz="1050" dirty="0"/>
          </a:p>
        </p:txBody>
      </p:sp>
      <p:sp>
        <p:nvSpPr>
          <p:cNvPr id="4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CONTAIN &amp;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Cougar Press — 2-2-1</a:t>
            </a:r>
            <a:endParaRPr lang="en-US" sz="2200" dirty="0"/>
          </a:p>
        </p:txBody>
      </p:sp>
      <p:sp>
        <p:nvSpPr>
          <p:cNvPr id="4" name="ph-14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5-0"/>
          <p:cNvSpPr/>
          <p:nvPr/>
        </p:nvSpPr>
        <p:spPr>
          <a:xfrm flipH="1">
            <a:off x="879964" y="1609733"/>
            <a:ext cx="117121" cy="627434"/>
          </a:xfrm>
          <a:prstGeom prst="line">
            <a:avLst/>
          </a:prstGeom>
          <a:noFill/>
          <a:ln w="19050">
            <a:solidFill>
              <a:srgbClr val="14283A"/>
            </a:solidFill>
            <a:prstDash val="sysDot"/>
          </a:ln>
        </p:spPr>
      </p:sp>
      <p:sp>
        <p:nvSpPr>
          <p:cNvPr id="20" name="tr-145-0"/>
          <p:cNvSpPr/>
          <p:nvPr/>
        </p:nvSpPr>
        <p:spPr>
          <a:xfrm flipH="1">
            <a:off x="829769" y="2237167"/>
            <a:ext cx="50195" cy="368095"/>
          </a:xfrm>
          <a:prstGeom prst="line">
            <a:avLst/>
          </a:prstGeom>
          <a:noFill/>
          <a:ln w="19050">
            <a:solidFill>
              <a:srgbClr val="14283A"/>
            </a:solidFill>
            <a:prstDash val="sysDot"/>
            <a:tailEnd type="triangle"/>
          </a:ln>
        </p:spPr>
      </p:sp>
      <p:sp>
        <p:nvSpPr>
          <p:cNvPr id="21" name="tr-145-1"/>
          <p:cNvSpPr/>
          <p:nvPr/>
        </p:nvSpPr>
        <p:spPr>
          <a:xfrm flipH="1">
            <a:off x="997085" y="1701757"/>
            <a:ext cx="175682" cy="556325"/>
          </a:xfrm>
          <a:prstGeom prst="line">
            <a:avLst/>
          </a:prstGeom>
          <a:noFill/>
          <a:ln w="15875">
            <a:solidFill>
              <a:srgbClr val="A5392E"/>
            </a:solidFill>
            <a:prstDash val="dash"/>
          </a:ln>
        </p:spPr>
      </p:sp>
      <p:sp>
        <p:nvSpPr>
          <p:cNvPr id="22" name="tr-145-1"/>
          <p:cNvSpPr/>
          <p:nvPr/>
        </p:nvSpPr>
        <p:spPr>
          <a:xfrm flipH="1">
            <a:off x="905061" y="2258082"/>
            <a:ext cx="92024" cy="238425"/>
          </a:xfrm>
          <a:prstGeom prst="line">
            <a:avLst/>
          </a:prstGeom>
          <a:noFill/>
          <a:ln w="15875">
            <a:solidFill>
              <a:srgbClr val="A5392E"/>
            </a:solidFill>
            <a:prstDash val="dash"/>
            <a:tailEnd type="triangle"/>
          </a:ln>
        </p:spPr>
      </p:sp>
      <p:sp>
        <p:nvSpPr>
          <p:cNvPr id="23" name="tr-145-2"/>
          <p:cNvSpPr/>
          <p:nvPr/>
        </p:nvSpPr>
        <p:spPr>
          <a:xfrm flipH="1" flipV="1">
            <a:off x="879964" y="2538335"/>
            <a:ext cx="117121" cy="158950"/>
          </a:xfrm>
          <a:prstGeom prst="line">
            <a:avLst/>
          </a:prstGeom>
          <a:noFill/>
          <a:ln w="15875">
            <a:solidFill>
              <a:srgbClr val="A5392E"/>
            </a:solidFill>
            <a:prstDash val="dash"/>
            <a:tailEnd type="triangle"/>
          </a:ln>
        </p:spPr>
      </p:sp>
      <p:sp>
        <p:nvSpPr>
          <p:cNvPr id="24" name="!!o1"/>
          <p:cNvSpPr/>
          <p:nvPr/>
        </p:nvSpPr>
        <p:spPr>
          <a:xfrm>
            <a:off x="762843" y="2538335"/>
            <a:ext cx="133853" cy="133853"/>
          </a:xfrm>
          <a:prstGeom prst="ellipse">
            <a:avLst/>
          </a:prstGeom>
          <a:solidFill>
            <a:srgbClr val="FFFFFF"/>
          </a:solidFill>
          <a:ln w="19050">
            <a:solidFill>
              <a:srgbClr val="14283A"/>
            </a:solidFill>
            <a:prstDash val="solid"/>
          </a:ln>
        </p:spPr>
      </p:sp>
      <p:sp>
        <p:nvSpPr>
          <p:cNvPr id="25" name="!!no1"/>
          <p:cNvSpPr/>
          <p:nvPr/>
        </p:nvSpPr>
        <p:spPr>
          <a:xfrm>
            <a:off x="762843" y="253833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6" name="!!o2"/>
          <p:cNvSpPr/>
          <p:nvPr/>
        </p:nvSpPr>
        <p:spPr>
          <a:xfrm>
            <a:off x="1808566" y="1542807"/>
            <a:ext cx="133853" cy="133853"/>
          </a:xfrm>
          <a:prstGeom prst="ellipse">
            <a:avLst/>
          </a:prstGeom>
          <a:solidFill>
            <a:srgbClr val="FFFFFF"/>
          </a:solidFill>
          <a:ln w="19050">
            <a:solidFill>
              <a:srgbClr val="14283A"/>
            </a:solidFill>
            <a:prstDash val="solid"/>
          </a:ln>
        </p:spPr>
      </p:sp>
      <p:sp>
        <p:nvSpPr>
          <p:cNvPr id="27" name="!!no2"/>
          <p:cNvSpPr/>
          <p:nvPr/>
        </p:nvSpPr>
        <p:spPr>
          <a:xfrm>
            <a:off x="1808566"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8" name="!!o3"/>
          <p:cNvSpPr/>
          <p:nvPr/>
        </p:nvSpPr>
        <p:spPr>
          <a:xfrm>
            <a:off x="1390277" y="2546701"/>
            <a:ext cx="133853" cy="133853"/>
          </a:xfrm>
          <a:prstGeom prst="ellipse">
            <a:avLst/>
          </a:prstGeom>
          <a:solidFill>
            <a:srgbClr val="FFFFFF"/>
          </a:solidFill>
          <a:ln w="19050">
            <a:solidFill>
              <a:srgbClr val="14283A"/>
            </a:solidFill>
            <a:prstDash val="solid"/>
          </a:ln>
        </p:spPr>
      </p:sp>
      <p:sp>
        <p:nvSpPr>
          <p:cNvPr id="29" name="!!no3"/>
          <p:cNvSpPr/>
          <p:nvPr/>
        </p:nvSpPr>
        <p:spPr>
          <a:xfrm>
            <a:off x="1390277" y="254670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30" name="!!o4"/>
          <p:cNvSpPr/>
          <p:nvPr/>
        </p:nvSpPr>
        <p:spPr>
          <a:xfrm>
            <a:off x="1515764" y="1375491"/>
            <a:ext cx="133853" cy="133853"/>
          </a:xfrm>
          <a:prstGeom prst="ellipse">
            <a:avLst/>
          </a:prstGeom>
          <a:solidFill>
            <a:srgbClr val="FFFFFF"/>
          </a:solidFill>
          <a:ln w="19050">
            <a:solidFill>
              <a:srgbClr val="14283A"/>
            </a:solidFill>
            <a:prstDash val="solid"/>
          </a:ln>
        </p:spPr>
      </p:sp>
      <p:sp>
        <p:nvSpPr>
          <p:cNvPr id="31" name="!!no4"/>
          <p:cNvSpPr/>
          <p:nvPr/>
        </p:nvSpPr>
        <p:spPr>
          <a:xfrm>
            <a:off x="1515764" y="13754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2"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3"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4" name="!!d1"/>
          <p:cNvSpPr/>
          <p:nvPr/>
        </p:nvSpPr>
        <p:spPr>
          <a:xfrm>
            <a:off x="813038" y="243794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5" name="!!d2"/>
          <p:cNvSpPr/>
          <p:nvPr/>
        </p:nvSpPr>
        <p:spPr>
          <a:xfrm>
            <a:off x="1699811"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6" name="!!d3"/>
          <p:cNvSpPr/>
          <p:nvPr/>
        </p:nvSpPr>
        <p:spPr>
          <a:xfrm>
            <a:off x="787940" y="247977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7" name="!!d4"/>
          <p:cNvSpPr/>
          <p:nvPr/>
        </p:nvSpPr>
        <p:spPr>
          <a:xfrm>
            <a:off x="1825298"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8" name="!!d5"/>
          <p:cNvSpPr/>
          <p:nvPr/>
        </p:nvSpPr>
        <p:spPr>
          <a:xfrm>
            <a:off x="1365180" y="372627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9" name="!!ball"/>
          <p:cNvSpPr/>
          <p:nvPr/>
        </p:nvSpPr>
        <p:spPr>
          <a:xfrm>
            <a:off x="859050" y="2542518"/>
            <a:ext cx="50195" cy="50195"/>
          </a:xfrm>
          <a:prstGeom prst="ellipse">
            <a:avLst/>
          </a:prstGeom>
          <a:solidFill>
            <a:srgbClr val="D9641E"/>
          </a:solidFill>
          <a:ln w="9525">
            <a:solidFill>
              <a:srgbClr val="B04E12"/>
            </a:solidFill>
            <a:prstDash val="solid"/>
          </a:ln>
        </p:spPr>
      </p:sp>
      <p:sp>
        <p:nvSpPr>
          <p:cNvPr id="40"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workhorse press: two lines of two plus a goaltender. The front line doesn’t trap — it steers the ball down the sideline into the second line’s trap at the hash mark, where the half-court line becomes another defender. Low risk, endless annoyance.</a:t>
            </a:r>
            <a:endParaRPr lang="en-US" sz="950" dirty="0"/>
          </a:p>
        </p:txBody>
      </p:sp>
      <p:sp>
        <p:nvSpPr>
          <p:cNvPr id="41" name="notebox-145"/>
          <p:cNvSpPr/>
          <p:nvPr/>
        </p:nvSpPr>
        <p:spPr>
          <a:xfrm>
            <a:off x="2868687" y="2606040"/>
            <a:ext cx="5863833" cy="1143000"/>
          </a:xfrm>
          <a:prstGeom prst="roundRect">
            <a:avLst>
              <a:gd name="adj" fmla="val 4800"/>
            </a:avLst>
          </a:prstGeom>
          <a:solidFill>
            <a:srgbClr val="E3EDF2"/>
          </a:solidFill>
          <a:ln/>
        </p:spPr>
      </p:sp>
      <p:sp>
        <p:nvSpPr>
          <p:cNvPr id="42" name="notelbl-145"/>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43" name="note-145"/>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Dribbler takes the bait down the sideline. X1 rides the hip; X3 creeps up to spring it.</a:t>
            </a:r>
            <a:endParaRPr lang="en-US" sz="1050" dirty="0"/>
          </a:p>
        </p:txBody>
      </p:sp>
      <p:sp>
        <p:nvSpPr>
          <p:cNvPr id="4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CONTAIN &amp;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Cougar Press — 2-2-1</a:t>
            </a:r>
            <a:endParaRPr lang="en-US" sz="2200" dirty="0"/>
          </a:p>
        </p:txBody>
      </p:sp>
      <p:sp>
        <p:nvSpPr>
          <p:cNvPr id="4" name="ph-14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6-0"/>
          <p:cNvSpPr/>
          <p:nvPr/>
        </p:nvSpPr>
        <p:spPr>
          <a:xfrm flipH="1">
            <a:off x="796306" y="2538335"/>
            <a:ext cx="83658" cy="192413"/>
          </a:xfrm>
          <a:prstGeom prst="line">
            <a:avLst/>
          </a:prstGeom>
          <a:noFill/>
          <a:ln w="15875">
            <a:solidFill>
              <a:srgbClr val="A5392E"/>
            </a:solidFill>
            <a:prstDash val="dash"/>
            <a:tailEnd type="triangle"/>
          </a:ln>
        </p:spPr>
      </p:sp>
      <p:sp>
        <p:nvSpPr>
          <p:cNvPr id="20" name="tr-146-1"/>
          <p:cNvSpPr/>
          <p:nvPr/>
        </p:nvSpPr>
        <p:spPr>
          <a:xfrm flipH="1">
            <a:off x="1365180" y="1818878"/>
            <a:ext cx="426655" cy="585605"/>
          </a:xfrm>
          <a:prstGeom prst="line">
            <a:avLst/>
          </a:prstGeom>
          <a:noFill/>
          <a:ln w="15875">
            <a:solidFill>
              <a:srgbClr val="A5392E"/>
            </a:solidFill>
            <a:prstDash val="dash"/>
            <a:tailEnd type="triangle"/>
          </a:ln>
        </p:spPr>
      </p:sp>
      <p:sp>
        <p:nvSpPr>
          <p:cNvPr id="21" name="tr-146-2"/>
          <p:cNvSpPr/>
          <p:nvPr/>
        </p:nvSpPr>
        <p:spPr>
          <a:xfrm flipH="1">
            <a:off x="1089109" y="2697285"/>
            <a:ext cx="828213" cy="451753"/>
          </a:xfrm>
          <a:prstGeom prst="line">
            <a:avLst/>
          </a:prstGeom>
          <a:noFill/>
          <a:ln w="15875">
            <a:solidFill>
              <a:srgbClr val="A5392E"/>
            </a:solidFill>
            <a:prstDash val="dash"/>
            <a:tailEnd type="triangle"/>
          </a:ln>
        </p:spPr>
      </p:sp>
      <p:sp>
        <p:nvSpPr>
          <p:cNvPr id="22" name="tr-146-3"/>
          <p:cNvSpPr/>
          <p:nvPr/>
        </p:nvSpPr>
        <p:spPr>
          <a:xfrm flipH="1" flipV="1">
            <a:off x="1381911" y="3734643"/>
            <a:ext cx="75292" cy="50195"/>
          </a:xfrm>
          <a:prstGeom prst="line">
            <a:avLst/>
          </a:prstGeom>
          <a:noFill/>
          <a:ln w="15875">
            <a:solidFill>
              <a:srgbClr val="A5392E"/>
            </a:solidFill>
            <a:prstDash val="dash"/>
            <a:tailEnd type="triangle"/>
          </a:ln>
        </p:spPr>
      </p:sp>
      <p:sp>
        <p:nvSpPr>
          <p:cNvPr id="23" name="!!o1"/>
          <p:cNvSpPr/>
          <p:nvPr/>
        </p:nvSpPr>
        <p:spPr>
          <a:xfrm>
            <a:off x="762843" y="2538335"/>
            <a:ext cx="133853" cy="133853"/>
          </a:xfrm>
          <a:prstGeom prst="ellipse">
            <a:avLst/>
          </a:prstGeom>
          <a:solidFill>
            <a:srgbClr val="FFFFFF"/>
          </a:solidFill>
          <a:ln w="19050">
            <a:solidFill>
              <a:srgbClr val="14283A"/>
            </a:solidFill>
            <a:prstDash val="solid"/>
          </a:ln>
        </p:spPr>
      </p:sp>
      <p:sp>
        <p:nvSpPr>
          <p:cNvPr id="24" name="!!no1"/>
          <p:cNvSpPr/>
          <p:nvPr/>
        </p:nvSpPr>
        <p:spPr>
          <a:xfrm>
            <a:off x="762843" y="253833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5" name="!!o2"/>
          <p:cNvSpPr/>
          <p:nvPr/>
        </p:nvSpPr>
        <p:spPr>
          <a:xfrm>
            <a:off x="1808566" y="1542807"/>
            <a:ext cx="133853" cy="133853"/>
          </a:xfrm>
          <a:prstGeom prst="ellipse">
            <a:avLst/>
          </a:prstGeom>
          <a:solidFill>
            <a:srgbClr val="FFFFFF"/>
          </a:solidFill>
          <a:ln w="19050">
            <a:solidFill>
              <a:srgbClr val="14283A"/>
            </a:solidFill>
            <a:prstDash val="solid"/>
          </a:ln>
        </p:spPr>
      </p:sp>
      <p:sp>
        <p:nvSpPr>
          <p:cNvPr id="26" name="!!no2"/>
          <p:cNvSpPr/>
          <p:nvPr/>
        </p:nvSpPr>
        <p:spPr>
          <a:xfrm>
            <a:off x="1808566"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7" name="!!o3"/>
          <p:cNvSpPr/>
          <p:nvPr/>
        </p:nvSpPr>
        <p:spPr>
          <a:xfrm>
            <a:off x="1390277" y="2546701"/>
            <a:ext cx="133853" cy="133853"/>
          </a:xfrm>
          <a:prstGeom prst="ellipse">
            <a:avLst/>
          </a:prstGeom>
          <a:solidFill>
            <a:srgbClr val="FFFFFF"/>
          </a:solidFill>
          <a:ln w="19050">
            <a:solidFill>
              <a:srgbClr val="14283A"/>
            </a:solidFill>
            <a:prstDash val="solid"/>
          </a:ln>
        </p:spPr>
      </p:sp>
      <p:sp>
        <p:nvSpPr>
          <p:cNvPr id="28" name="!!no3"/>
          <p:cNvSpPr/>
          <p:nvPr/>
        </p:nvSpPr>
        <p:spPr>
          <a:xfrm>
            <a:off x="1390277" y="254670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9" name="!!o4"/>
          <p:cNvSpPr/>
          <p:nvPr/>
        </p:nvSpPr>
        <p:spPr>
          <a:xfrm>
            <a:off x="1515764" y="1375491"/>
            <a:ext cx="133853" cy="133853"/>
          </a:xfrm>
          <a:prstGeom prst="ellipse">
            <a:avLst/>
          </a:prstGeom>
          <a:solidFill>
            <a:srgbClr val="FFFFFF"/>
          </a:solidFill>
          <a:ln w="19050">
            <a:solidFill>
              <a:srgbClr val="14283A"/>
            </a:solidFill>
            <a:prstDash val="solid"/>
          </a:ln>
        </p:spPr>
      </p:sp>
      <p:sp>
        <p:nvSpPr>
          <p:cNvPr id="30" name="!!no4"/>
          <p:cNvSpPr/>
          <p:nvPr/>
        </p:nvSpPr>
        <p:spPr>
          <a:xfrm>
            <a:off x="1515764" y="13754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1"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2"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3" name="!!d1"/>
          <p:cNvSpPr/>
          <p:nvPr/>
        </p:nvSpPr>
        <p:spPr>
          <a:xfrm>
            <a:off x="813038" y="243794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4" name="!!d2"/>
          <p:cNvSpPr/>
          <p:nvPr/>
        </p:nvSpPr>
        <p:spPr>
          <a:xfrm>
            <a:off x="1273156" y="234592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5" name="!!d3"/>
          <p:cNvSpPr/>
          <p:nvPr/>
        </p:nvSpPr>
        <p:spPr>
          <a:xfrm>
            <a:off x="704283" y="267218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6" name="!!d4"/>
          <p:cNvSpPr/>
          <p:nvPr/>
        </p:nvSpPr>
        <p:spPr>
          <a:xfrm>
            <a:off x="997085" y="309047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7" name="!!d5"/>
          <p:cNvSpPr/>
          <p:nvPr/>
        </p:nvSpPr>
        <p:spPr>
          <a:xfrm>
            <a:off x="1289888" y="367608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8" name="!!ball"/>
          <p:cNvSpPr/>
          <p:nvPr/>
        </p:nvSpPr>
        <p:spPr>
          <a:xfrm>
            <a:off x="859050" y="2542518"/>
            <a:ext cx="50195" cy="50195"/>
          </a:xfrm>
          <a:prstGeom prst="ellipse">
            <a:avLst/>
          </a:prstGeom>
          <a:solidFill>
            <a:srgbClr val="D9641E"/>
          </a:solidFill>
          <a:ln w="9525">
            <a:solidFill>
              <a:srgbClr val="B04E12"/>
            </a:solidFill>
            <a:prstDash val="solid"/>
          </a:ln>
        </p:spPr>
      </p:sp>
      <p:sp>
        <p:nvSpPr>
          <p:cNvPr id="39"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workhorse press: two lines of two plus a goaltender. The front line doesn’t trap — it steers the ball down the sideline into the second line’s trap at the hash mark, where the half-court line becomes another defender. Low risk, endless annoyance.</a:t>
            </a:r>
            <a:endParaRPr lang="en-US" sz="950" dirty="0"/>
          </a:p>
        </p:txBody>
      </p:sp>
      <p:sp>
        <p:nvSpPr>
          <p:cNvPr id="40" name="notebox-146"/>
          <p:cNvSpPr/>
          <p:nvPr/>
        </p:nvSpPr>
        <p:spPr>
          <a:xfrm>
            <a:off x="2868687" y="2606040"/>
            <a:ext cx="5863833" cy="1143000"/>
          </a:xfrm>
          <a:prstGeom prst="roundRect">
            <a:avLst>
              <a:gd name="adj" fmla="val 4800"/>
            </a:avLst>
          </a:prstGeom>
          <a:solidFill>
            <a:srgbClr val="E3EDF2"/>
          </a:solidFill>
          <a:ln/>
        </p:spPr>
      </p:sp>
      <p:sp>
        <p:nvSpPr>
          <p:cNvPr id="41" name="notelbl-146"/>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42" name="note-146"/>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TRAP at the hash. X2 sprints to the middle lane, X4 takes the up-the-sideline pass, X5 holds the rim.</a:t>
            </a:r>
            <a:endParaRPr lang="en-US" sz="1050" dirty="0"/>
          </a:p>
        </p:txBody>
      </p:sp>
      <p:sp>
        <p:nvSpPr>
          <p:cNvPr id="4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PRESS  ·  CONTAIN &amp; TRAP</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Cougar Press — 2-2-1</a:t>
            </a:r>
            <a:endParaRPr lang="en-US" sz="2200" dirty="0"/>
          </a:p>
        </p:txBody>
      </p:sp>
      <p:sp>
        <p:nvSpPr>
          <p:cNvPr id="4" name="ph-14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7-0"/>
          <p:cNvSpPr/>
          <p:nvPr/>
        </p:nvSpPr>
        <p:spPr>
          <a:xfrm flipV="1">
            <a:off x="905061" y="1797963"/>
            <a:ext cx="426655" cy="698543"/>
          </a:xfrm>
          <a:prstGeom prst="line">
            <a:avLst/>
          </a:prstGeom>
          <a:noFill/>
          <a:ln w="15875">
            <a:solidFill>
              <a:srgbClr val="A5392E"/>
            </a:solidFill>
            <a:prstDash val="dash"/>
            <a:tailEnd type="triangle"/>
          </a:ln>
        </p:spPr>
      </p:sp>
      <p:sp>
        <p:nvSpPr>
          <p:cNvPr id="20" name="tr-147-1"/>
          <p:cNvSpPr/>
          <p:nvPr/>
        </p:nvSpPr>
        <p:spPr>
          <a:xfrm flipV="1">
            <a:off x="1365180" y="1881621"/>
            <a:ext cx="426655" cy="522862"/>
          </a:xfrm>
          <a:prstGeom prst="line">
            <a:avLst/>
          </a:prstGeom>
          <a:noFill/>
          <a:ln w="15875">
            <a:solidFill>
              <a:srgbClr val="A5392E"/>
            </a:solidFill>
            <a:prstDash val="dash"/>
            <a:tailEnd type="triangle"/>
          </a:ln>
        </p:spPr>
      </p:sp>
      <p:sp>
        <p:nvSpPr>
          <p:cNvPr id="21" name="tr-147-2"/>
          <p:cNvSpPr/>
          <p:nvPr/>
        </p:nvSpPr>
        <p:spPr>
          <a:xfrm flipV="1">
            <a:off x="796306" y="2697285"/>
            <a:ext cx="200779" cy="33463"/>
          </a:xfrm>
          <a:prstGeom prst="line">
            <a:avLst/>
          </a:prstGeom>
          <a:noFill/>
          <a:ln w="15875">
            <a:solidFill>
              <a:srgbClr val="A5392E"/>
            </a:solidFill>
            <a:prstDash val="dash"/>
            <a:tailEnd type="triangle"/>
          </a:ln>
        </p:spPr>
      </p:sp>
      <p:sp>
        <p:nvSpPr>
          <p:cNvPr id="22" name="tr-147-3"/>
          <p:cNvSpPr/>
          <p:nvPr/>
        </p:nvSpPr>
        <p:spPr>
          <a:xfrm flipV="1">
            <a:off x="1089109" y="2730749"/>
            <a:ext cx="828213" cy="418289"/>
          </a:xfrm>
          <a:prstGeom prst="line">
            <a:avLst/>
          </a:prstGeom>
          <a:noFill/>
          <a:ln w="15875">
            <a:solidFill>
              <a:srgbClr val="A5392E"/>
            </a:solidFill>
            <a:prstDash val="dash"/>
            <a:tailEnd type="triangle"/>
          </a:ln>
        </p:spPr>
      </p:sp>
      <p:sp>
        <p:nvSpPr>
          <p:cNvPr id="23" name="tr-147-4"/>
          <p:cNvSpPr/>
          <p:nvPr/>
        </p:nvSpPr>
        <p:spPr>
          <a:xfrm>
            <a:off x="1381911" y="3734643"/>
            <a:ext cx="75292" cy="50195"/>
          </a:xfrm>
          <a:prstGeom prst="line">
            <a:avLst/>
          </a:prstGeom>
          <a:noFill/>
          <a:ln w="15875">
            <a:solidFill>
              <a:srgbClr val="A5392E"/>
            </a:solidFill>
            <a:prstDash val="dash"/>
            <a:tailEnd type="triangle"/>
          </a:ln>
        </p:spPr>
      </p:sp>
      <p:sp>
        <p:nvSpPr>
          <p:cNvPr id="24" name="trp-147"/>
          <p:cNvSpPr/>
          <p:nvPr/>
        </p:nvSpPr>
        <p:spPr>
          <a:xfrm flipV="1">
            <a:off x="884147" y="1404771"/>
            <a:ext cx="752921" cy="1162844"/>
          </a:xfrm>
          <a:prstGeom prst="line">
            <a:avLst/>
          </a:prstGeom>
          <a:noFill/>
          <a:ln w="19050">
            <a:solidFill>
              <a:srgbClr val="2E7391"/>
            </a:solidFill>
            <a:prstDash val="dash"/>
            <a:tailEnd type="triangle"/>
          </a:ln>
        </p:spPr>
      </p:sp>
      <p:sp>
        <p:nvSpPr>
          <p:cNvPr id="25" name="!!o1"/>
          <p:cNvSpPr/>
          <p:nvPr/>
        </p:nvSpPr>
        <p:spPr>
          <a:xfrm>
            <a:off x="762843" y="2538335"/>
            <a:ext cx="133853" cy="133853"/>
          </a:xfrm>
          <a:prstGeom prst="ellipse">
            <a:avLst/>
          </a:prstGeom>
          <a:solidFill>
            <a:srgbClr val="FFFFFF"/>
          </a:solidFill>
          <a:ln w="19050">
            <a:solidFill>
              <a:srgbClr val="14283A"/>
            </a:solidFill>
            <a:prstDash val="solid"/>
          </a:ln>
        </p:spPr>
      </p:sp>
      <p:sp>
        <p:nvSpPr>
          <p:cNvPr id="26" name="!!no1"/>
          <p:cNvSpPr/>
          <p:nvPr/>
        </p:nvSpPr>
        <p:spPr>
          <a:xfrm>
            <a:off x="762843" y="253833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7" name="!!o2"/>
          <p:cNvSpPr/>
          <p:nvPr/>
        </p:nvSpPr>
        <p:spPr>
          <a:xfrm>
            <a:off x="1808566" y="1542807"/>
            <a:ext cx="133853" cy="133853"/>
          </a:xfrm>
          <a:prstGeom prst="ellipse">
            <a:avLst/>
          </a:prstGeom>
          <a:solidFill>
            <a:srgbClr val="FFFFFF"/>
          </a:solidFill>
          <a:ln w="19050">
            <a:solidFill>
              <a:srgbClr val="14283A"/>
            </a:solidFill>
            <a:prstDash val="solid"/>
          </a:ln>
        </p:spPr>
      </p:sp>
      <p:sp>
        <p:nvSpPr>
          <p:cNvPr id="28" name="!!no2"/>
          <p:cNvSpPr/>
          <p:nvPr/>
        </p:nvSpPr>
        <p:spPr>
          <a:xfrm>
            <a:off x="1808566"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9" name="!!o3"/>
          <p:cNvSpPr/>
          <p:nvPr/>
        </p:nvSpPr>
        <p:spPr>
          <a:xfrm>
            <a:off x="1390277" y="2546701"/>
            <a:ext cx="133853" cy="133853"/>
          </a:xfrm>
          <a:prstGeom prst="ellipse">
            <a:avLst/>
          </a:prstGeom>
          <a:solidFill>
            <a:srgbClr val="FFFFFF"/>
          </a:solidFill>
          <a:ln w="19050">
            <a:solidFill>
              <a:srgbClr val="14283A"/>
            </a:solidFill>
            <a:prstDash val="solid"/>
          </a:ln>
        </p:spPr>
      </p:sp>
      <p:sp>
        <p:nvSpPr>
          <p:cNvPr id="30" name="!!no3"/>
          <p:cNvSpPr/>
          <p:nvPr/>
        </p:nvSpPr>
        <p:spPr>
          <a:xfrm>
            <a:off x="1390277" y="254670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31" name="!!o4"/>
          <p:cNvSpPr/>
          <p:nvPr/>
        </p:nvSpPr>
        <p:spPr>
          <a:xfrm>
            <a:off x="1515764" y="1375491"/>
            <a:ext cx="133853" cy="133853"/>
          </a:xfrm>
          <a:prstGeom prst="ellipse">
            <a:avLst/>
          </a:prstGeom>
          <a:solidFill>
            <a:srgbClr val="FFFFFF"/>
          </a:solidFill>
          <a:ln w="19050">
            <a:solidFill>
              <a:srgbClr val="14283A"/>
            </a:solidFill>
            <a:prstDash val="solid"/>
          </a:ln>
        </p:spPr>
      </p:sp>
      <p:sp>
        <p:nvSpPr>
          <p:cNvPr id="32" name="!!no4"/>
          <p:cNvSpPr/>
          <p:nvPr/>
        </p:nvSpPr>
        <p:spPr>
          <a:xfrm>
            <a:off x="1515764" y="13754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3"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4"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5" name="!!d1"/>
          <p:cNvSpPr/>
          <p:nvPr/>
        </p:nvSpPr>
        <p:spPr>
          <a:xfrm>
            <a:off x="1239693" y="173940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6" name="!!d2"/>
          <p:cNvSpPr/>
          <p:nvPr/>
        </p:nvSpPr>
        <p:spPr>
          <a:xfrm>
            <a:off x="1699811" y="1823061"/>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7" name="!!d3"/>
          <p:cNvSpPr/>
          <p:nvPr/>
        </p:nvSpPr>
        <p:spPr>
          <a:xfrm>
            <a:off x="905061" y="2638725"/>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8" name="!!d4"/>
          <p:cNvSpPr/>
          <p:nvPr/>
        </p:nvSpPr>
        <p:spPr>
          <a:xfrm>
            <a:off x="1825298" y="2672188"/>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9" name="!!d5"/>
          <p:cNvSpPr/>
          <p:nvPr/>
        </p:nvSpPr>
        <p:spPr>
          <a:xfrm>
            <a:off x="1365180" y="372627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40" name="!!ball"/>
          <p:cNvSpPr/>
          <p:nvPr/>
        </p:nvSpPr>
        <p:spPr>
          <a:xfrm>
            <a:off x="1611970" y="1379674"/>
            <a:ext cx="50195" cy="50195"/>
          </a:xfrm>
          <a:prstGeom prst="ellipse">
            <a:avLst/>
          </a:prstGeom>
          <a:solidFill>
            <a:srgbClr val="D9641E"/>
          </a:solidFill>
          <a:ln w="9525">
            <a:solidFill>
              <a:srgbClr val="B04E12"/>
            </a:solidFill>
            <a:prstDash val="solid"/>
          </a:ln>
        </p:spPr>
      </p:sp>
      <p:sp>
        <p:nvSpPr>
          <p:cNvPr id="41"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workhorse press: two lines of two plus a goaltender. The front line doesn’t trap — it steers the ball down the sideline into the second line’s trap at the hash mark, where the half-court line becomes another defender. Low risk, endless annoyance.</a:t>
            </a:r>
            <a:endParaRPr lang="en-US" sz="950" dirty="0"/>
          </a:p>
        </p:txBody>
      </p:sp>
      <p:sp>
        <p:nvSpPr>
          <p:cNvPr id="42" name="notebox-147"/>
          <p:cNvSpPr/>
          <p:nvPr/>
        </p:nvSpPr>
        <p:spPr>
          <a:xfrm>
            <a:off x="2868687" y="2606040"/>
            <a:ext cx="5863833" cy="1143000"/>
          </a:xfrm>
          <a:prstGeom prst="roundRect">
            <a:avLst>
              <a:gd name="adj" fmla="val 4800"/>
            </a:avLst>
          </a:prstGeom>
          <a:solidFill>
            <a:srgbClr val="E3EDF2"/>
          </a:solidFill>
          <a:ln/>
        </p:spPr>
      </p:sp>
      <p:sp>
        <p:nvSpPr>
          <p:cNvPr id="43" name="notelbl-147"/>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44" name="note-147"/>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Reversal escapes — exactly as planned. Sprint back to shape and steer it down the other sideline. Rinse, repeat, drain their legs.</a:t>
            </a:r>
            <a:endParaRPr lang="en-US" sz="1050" dirty="0"/>
          </a:p>
        </p:txBody>
      </p:sp>
      <p:sp>
        <p:nvSpPr>
          <p:cNvPr id="45" name="kp-147"/>
          <p:cNvSpPr/>
          <p:nvPr/>
        </p:nvSpPr>
        <p:spPr>
          <a:xfrm>
            <a:off x="2868687" y="3913632"/>
            <a:ext cx="5863833"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6" name="kpl-147"/>
          <p:cNvSpPr/>
          <p:nvPr/>
        </p:nvSpPr>
        <p:spPr>
          <a:xfrm>
            <a:off x="2914407" y="4160520"/>
            <a:ext cx="5772393"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Front line: contain and steer, never reach. 90 feet from the rim is no place for a foul.</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trap happens at the hash — sideline + half-court line + two defenders = a cage.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Give up the reversal, then steer it down the OTHER sideline. Three reversals in, most teams crack.</a:t>
            </a:r>
            <a:endParaRPr lang="en-US" sz="850" dirty="0"/>
          </a:p>
        </p:txBody>
      </p:sp>
      <p:sp>
        <p:nvSpPr>
          <p:cNvPr id="47"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MAN PRESS  ·  FULL COURT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Run &amp; Jump — Man Press</a:t>
            </a:r>
            <a:endParaRPr lang="en-US" sz="2200" dirty="0"/>
          </a:p>
        </p:txBody>
      </p:sp>
      <p:sp>
        <p:nvSpPr>
          <p:cNvPr id="4" name="ph-14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o1"/>
          <p:cNvSpPr/>
          <p:nvPr/>
        </p:nvSpPr>
        <p:spPr>
          <a:xfrm>
            <a:off x="930159" y="1542807"/>
            <a:ext cx="133853" cy="133853"/>
          </a:xfrm>
          <a:prstGeom prst="ellipse">
            <a:avLst/>
          </a:prstGeom>
          <a:solidFill>
            <a:srgbClr val="FFFFFF"/>
          </a:solidFill>
          <a:ln w="19050">
            <a:solidFill>
              <a:srgbClr val="14283A"/>
            </a:solidFill>
            <a:prstDash val="solid"/>
          </a:ln>
        </p:spPr>
      </p:sp>
      <p:sp>
        <p:nvSpPr>
          <p:cNvPr id="20" name="!!no1"/>
          <p:cNvSpPr/>
          <p:nvPr/>
        </p:nvSpPr>
        <p:spPr>
          <a:xfrm>
            <a:off x="930159"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1" name="!!o2"/>
          <p:cNvSpPr/>
          <p:nvPr/>
        </p:nvSpPr>
        <p:spPr>
          <a:xfrm>
            <a:off x="1808566" y="1626465"/>
            <a:ext cx="133853" cy="133853"/>
          </a:xfrm>
          <a:prstGeom prst="ellipse">
            <a:avLst/>
          </a:prstGeom>
          <a:solidFill>
            <a:srgbClr val="FFFFFF"/>
          </a:solidFill>
          <a:ln w="19050">
            <a:solidFill>
              <a:srgbClr val="14283A"/>
            </a:solidFill>
            <a:prstDash val="solid"/>
          </a:ln>
        </p:spPr>
      </p:sp>
      <p:sp>
        <p:nvSpPr>
          <p:cNvPr id="22" name="!!no2"/>
          <p:cNvSpPr/>
          <p:nvPr/>
        </p:nvSpPr>
        <p:spPr>
          <a:xfrm>
            <a:off x="1808566" y="162646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3" name="!!o3"/>
          <p:cNvSpPr/>
          <p:nvPr/>
        </p:nvSpPr>
        <p:spPr>
          <a:xfrm>
            <a:off x="846501" y="2714017"/>
            <a:ext cx="133853" cy="133853"/>
          </a:xfrm>
          <a:prstGeom prst="ellipse">
            <a:avLst/>
          </a:prstGeom>
          <a:solidFill>
            <a:srgbClr val="FFFFFF"/>
          </a:solidFill>
          <a:ln w="19050">
            <a:solidFill>
              <a:srgbClr val="14283A"/>
            </a:solidFill>
            <a:prstDash val="solid"/>
          </a:ln>
        </p:spPr>
      </p:sp>
      <p:sp>
        <p:nvSpPr>
          <p:cNvPr id="24" name="!!no3"/>
          <p:cNvSpPr/>
          <p:nvPr/>
        </p:nvSpPr>
        <p:spPr>
          <a:xfrm>
            <a:off x="846501" y="27140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5" name="!!o4"/>
          <p:cNvSpPr/>
          <p:nvPr/>
        </p:nvSpPr>
        <p:spPr>
          <a:xfrm>
            <a:off x="1473935" y="1007396"/>
            <a:ext cx="133853" cy="133853"/>
          </a:xfrm>
          <a:prstGeom prst="ellipse">
            <a:avLst/>
          </a:prstGeom>
          <a:solidFill>
            <a:srgbClr val="FFFFFF"/>
          </a:solidFill>
          <a:ln w="19050">
            <a:solidFill>
              <a:srgbClr val="14283A"/>
            </a:solidFill>
            <a:prstDash val="solid"/>
          </a:ln>
        </p:spPr>
      </p:sp>
      <p:sp>
        <p:nvSpPr>
          <p:cNvPr id="26" name="!!no4"/>
          <p:cNvSpPr/>
          <p:nvPr/>
        </p:nvSpPr>
        <p:spPr>
          <a:xfrm>
            <a:off x="1473935"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7"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28"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29" name="!!d1"/>
          <p:cNvSpPr/>
          <p:nvPr/>
        </p:nvSpPr>
        <p:spPr>
          <a:xfrm>
            <a:off x="1072377" y="159300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0" name="!!d2"/>
          <p:cNvSpPr/>
          <p:nvPr/>
        </p:nvSpPr>
        <p:spPr>
          <a:xfrm>
            <a:off x="1741640"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1" name="!!d3"/>
          <p:cNvSpPr/>
          <p:nvPr/>
        </p:nvSpPr>
        <p:spPr>
          <a:xfrm>
            <a:off x="905061"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2" name="!!d4"/>
          <p:cNvSpPr/>
          <p:nvPr/>
        </p:nvSpPr>
        <p:spPr>
          <a:xfrm>
            <a:off x="1281522" y="180214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3" name="!!d5"/>
          <p:cNvSpPr/>
          <p:nvPr/>
        </p:nvSpPr>
        <p:spPr>
          <a:xfrm>
            <a:off x="1365180" y="401908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4" name="!!ball"/>
          <p:cNvSpPr/>
          <p:nvPr/>
        </p:nvSpPr>
        <p:spPr>
          <a:xfrm>
            <a:off x="1570142" y="1011579"/>
            <a:ext cx="50195" cy="50195"/>
          </a:xfrm>
          <a:prstGeom prst="ellipse">
            <a:avLst/>
          </a:prstGeom>
          <a:solidFill>
            <a:srgbClr val="D9641E"/>
          </a:solidFill>
          <a:ln w="9525">
            <a:solidFill>
              <a:srgbClr val="B04E12"/>
            </a:solidFill>
            <a:prstDash val="solid"/>
          </a:ln>
        </p:spPr>
      </p:sp>
      <p:sp>
        <p:nvSpPr>
          <p:cNvPr id="35"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Full-court man pressure with a twist: when the dribbler gets moving at speed, a blind-side defender RUNS at the ball and the on-ball defender JUMPS off to the abandoned man. The dribbler turns into a surprise double — or picks up the ball 70 feet from the rim.</a:t>
            </a:r>
            <a:endParaRPr lang="en-US" sz="950" dirty="0"/>
          </a:p>
        </p:txBody>
      </p:sp>
      <p:sp>
        <p:nvSpPr>
          <p:cNvPr id="36" name="notebox-148"/>
          <p:cNvSpPr/>
          <p:nvPr/>
        </p:nvSpPr>
        <p:spPr>
          <a:xfrm>
            <a:off x="2868687" y="2606040"/>
            <a:ext cx="5863833" cy="1143000"/>
          </a:xfrm>
          <a:prstGeom prst="roundRect">
            <a:avLst>
              <a:gd name="adj" fmla="val 4800"/>
            </a:avLst>
          </a:prstGeom>
          <a:solidFill>
            <a:srgbClr val="E3EDF2"/>
          </a:solidFill>
          <a:ln/>
        </p:spPr>
      </p:sp>
      <p:sp>
        <p:nvSpPr>
          <p:cNvPr id="37" name="notelbl-148"/>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8" name="note-148"/>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Against one dominant handler, against teams that inbound and walk it up, or whenever the game needs energy. Safe gamble: if nothing happens, you’re simply in man defense.</a:t>
            </a:r>
            <a:endParaRPr lang="en-US" sz="1050" dirty="0"/>
          </a:p>
        </p:txBody>
      </p:sp>
      <p:sp>
        <p:nvSpPr>
          <p:cNvPr id="3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MAN PRESS  ·  FULL COURT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Run &amp; Jump — Man Press</a:t>
            </a:r>
            <a:endParaRPr lang="en-US" sz="2200" dirty="0"/>
          </a:p>
        </p:txBody>
      </p:sp>
      <p:sp>
        <p:nvSpPr>
          <p:cNvPr id="4" name="ph-14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49-0"/>
          <p:cNvSpPr/>
          <p:nvPr/>
        </p:nvSpPr>
        <p:spPr>
          <a:xfrm>
            <a:off x="1164401" y="1651562"/>
            <a:ext cx="66926" cy="50195"/>
          </a:xfrm>
          <a:prstGeom prst="line">
            <a:avLst/>
          </a:prstGeom>
          <a:noFill/>
          <a:ln w="15875">
            <a:solidFill>
              <a:srgbClr val="A5392E"/>
            </a:solidFill>
            <a:prstDash val="dash"/>
            <a:tailEnd type="triangle"/>
          </a:ln>
        </p:spPr>
      </p:sp>
      <p:sp>
        <p:nvSpPr>
          <p:cNvPr id="20" name="tr-149-1"/>
          <p:cNvSpPr/>
          <p:nvPr/>
        </p:nvSpPr>
        <p:spPr>
          <a:xfrm>
            <a:off x="1540861" y="1074323"/>
            <a:ext cx="125487" cy="409924"/>
          </a:xfrm>
          <a:prstGeom prst="line">
            <a:avLst/>
          </a:prstGeom>
          <a:noFill/>
          <a:ln w="19050">
            <a:solidFill>
              <a:srgbClr val="14283A"/>
            </a:solidFill>
            <a:prstDash val="solid"/>
            <a:tailEnd type="triangle"/>
          </a:ln>
        </p:spPr>
      </p:sp>
      <p:sp>
        <p:nvSpPr>
          <p:cNvPr id="21" name="tr-149-2"/>
          <p:cNvSpPr/>
          <p:nvPr/>
        </p:nvSpPr>
        <p:spPr>
          <a:xfrm flipV="1">
            <a:off x="1373546" y="1768683"/>
            <a:ext cx="158950" cy="92024"/>
          </a:xfrm>
          <a:prstGeom prst="line">
            <a:avLst/>
          </a:prstGeom>
          <a:noFill/>
          <a:ln w="15875">
            <a:solidFill>
              <a:srgbClr val="A5392E"/>
            </a:solidFill>
            <a:prstDash val="dash"/>
            <a:tailEnd type="triangle"/>
          </a:ln>
        </p:spPr>
      </p:sp>
      <p:sp>
        <p:nvSpPr>
          <p:cNvPr id="22" name="trp-149"/>
          <p:cNvSpPr/>
          <p:nvPr/>
        </p:nvSpPr>
        <p:spPr>
          <a:xfrm flipH="1">
            <a:off x="1051463" y="1446600"/>
            <a:ext cx="669263" cy="125487"/>
          </a:xfrm>
          <a:prstGeom prst="line">
            <a:avLst/>
          </a:prstGeom>
          <a:noFill/>
          <a:ln w="19050">
            <a:solidFill>
              <a:srgbClr val="2E7391"/>
            </a:solidFill>
            <a:prstDash val="dash"/>
            <a:tailEnd type="triangle"/>
          </a:ln>
        </p:spPr>
      </p:sp>
      <p:sp>
        <p:nvSpPr>
          <p:cNvPr id="23" name="!!o1"/>
          <p:cNvSpPr/>
          <p:nvPr/>
        </p:nvSpPr>
        <p:spPr>
          <a:xfrm>
            <a:off x="930159" y="1542807"/>
            <a:ext cx="133853" cy="133853"/>
          </a:xfrm>
          <a:prstGeom prst="ellipse">
            <a:avLst/>
          </a:prstGeom>
          <a:solidFill>
            <a:srgbClr val="FFFFFF"/>
          </a:solidFill>
          <a:ln w="19050">
            <a:solidFill>
              <a:srgbClr val="14283A"/>
            </a:solidFill>
            <a:prstDash val="solid"/>
          </a:ln>
        </p:spPr>
      </p:sp>
      <p:sp>
        <p:nvSpPr>
          <p:cNvPr id="24" name="!!no1"/>
          <p:cNvSpPr/>
          <p:nvPr/>
        </p:nvSpPr>
        <p:spPr>
          <a:xfrm>
            <a:off x="930159" y="154280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5" name="!!o2"/>
          <p:cNvSpPr/>
          <p:nvPr/>
        </p:nvSpPr>
        <p:spPr>
          <a:xfrm>
            <a:off x="1808566" y="1626465"/>
            <a:ext cx="133853" cy="133853"/>
          </a:xfrm>
          <a:prstGeom prst="ellipse">
            <a:avLst/>
          </a:prstGeom>
          <a:solidFill>
            <a:srgbClr val="FFFFFF"/>
          </a:solidFill>
          <a:ln w="19050">
            <a:solidFill>
              <a:srgbClr val="14283A"/>
            </a:solidFill>
            <a:prstDash val="solid"/>
          </a:ln>
        </p:spPr>
      </p:sp>
      <p:sp>
        <p:nvSpPr>
          <p:cNvPr id="26" name="!!no2"/>
          <p:cNvSpPr/>
          <p:nvPr/>
        </p:nvSpPr>
        <p:spPr>
          <a:xfrm>
            <a:off x="1808566" y="162646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7" name="!!o3"/>
          <p:cNvSpPr/>
          <p:nvPr/>
        </p:nvSpPr>
        <p:spPr>
          <a:xfrm>
            <a:off x="846501" y="2714017"/>
            <a:ext cx="133853" cy="133853"/>
          </a:xfrm>
          <a:prstGeom prst="ellipse">
            <a:avLst/>
          </a:prstGeom>
          <a:solidFill>
            <a:srgbClr val="FFFFFF"/>
          </a:solidFill>
          <a:ln w="19050">
            <a:solidFill>
              <a:srgbClr val="14283A"/>
            </a:solidFill>
            <a:prstDash val="solid"/>
          </a:ln>
        </p:spPr>
      </p:sp>
      <p:sp>
        <p:nvSpPr>
          <p:cNvPr id="28" name="!!no3"/>
          <p:cNvSpPr/>
          <p:nvPr/>
        </p:nvSpPr>
        <p:spPr>
          <a:xfrm>
            <a:off x="846501" y="27140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9" name="!!o4"/>
          <p:cNvSpPr/>
          <p:nvPr/>
        </p:nvSpPr>
        <p:spPr>
          <a:xfrm>
            <a:off x="1599422" y="1417320"/>
            <a:ext cx="133853" cy="133853"/>
          </a:xfrm>
          <a:prstGeom prst="ellipse">
            <a:avLst/>
          </a:prstGeom>
          <a:solidFill>
            <a:srgbClr val="FFFFFF"/>
          </a:solidFill>
          <a:ln w="19050">
            <a:solidFill>
              <a:srgbClr val="14283A"/>
            </a:solidFill>
            <a:prstDash val="solid"/>
          </a:ln>
        </p:spPr>
      </p:sp>
      <p:sp>
        <p:nvSpPr>
          <p:cNvPr id="30" name="!!no4"/>
          <p:cNvSpPr/>
          <p:nvPr/>
        </p:nvSpPr>
        <p:spPr>
          <a:xfrm>
            <a:off x="1599422" y="141732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1"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2"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3" name="!!d1"/>
          <p:cNvSpPr/>
          <p:nvPr/>
        </p:nvSpPr>
        <p:spPr>
          <a:xfrm>
            <a:off x="1139303" y="1643196"/>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4" name="!!d2"/>
          <p:cNvSpPr/>
          <p:nvPr/>
        </p:nvSpPr>
        <p:spPr>
          <a:xfrm>
            <a:off x="1741640" y="1760317"/>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5" name="!!d3"/>
          <p:cNvSpPr/>
          <p:nvPr/>
        </p:nvSpPr>
        <p:spPr>
          <a:xfrm>
            <a:off x="905061"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6" name="!!d4"/>
          <p:cNvSpPr/>
          <p:nvPr/>
        </p:nvSpPr>
        <p:spPr>
          <a:xfrm>
            <a:off x="1440472" y="171012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7" name="!!d5"/>
          <p:cNvSpPr/>
          <p:nvPr/>
        </p:nvSpPr>
        <p:spPr>
          <a:xfrm>
            <a:off x="1365180" y="401908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8" name="!!ball"/>
          <p:cNvSpPr/>
          <p:nvPr/>
        </p:nvSpPr>
        <p:spPr>
          <a:xfrm>
            <a:off x="1026365" y="1546990"/>
            <a:ext cx="50195" cy="50195"/>
          </a:xfrm>
          <a:prstGeom prst="ellipse">
            <a:avLst/>
          </a:prstGeom>
          <a:solidFill>
            <a:srgbClr val="D9641E"/>
          </a:solidFill>
          <a:ln w="9525">
            <a:solidFill>
              <a:srgbClr val="B04E12"/>
            </a:solidFill>
            <a:prstDash val="solid"/>
          </a:ln>
        </p:spPr>
      </p:sp>
      <p:sp>
        <p:nvSpPr>
          <p:cNvPr id="39"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Full-court man pressure with a twist: when the dribbler gets moving at speed, a blind-side defender RUNS at the ball and the on-ball defender JUMPS off to the abandoned man. The dribbler turns into a surprise double — or picks up the ball 70 feet from the rim.</a:t>
            </a:r>
            <a:endParaRPr lang="en-US" sz="950" dirty="0"/>
          </a:p>
        </p:txBody>
      </p:sp>
      <p:sp>
        <p:nvSpPr>
          <p:cNvPr id="40" name="notebox-149"/>
          <p:cNvSpPr/>
          <p:nvPr/>
        </p:nvSpPr>
        <p:spPr>
          <a:xfrm>
            <a:off x="2868687" y="2606040"/>
            <a:ext cx="5863833" cy="1143000"/>
          </a:xfrm>
          <a:prstGeom prst="roundRect">
            <a:avLst>
              <a:gd name="adj" fmla="val 4800"/>
            </a:avLst>
          </a:prstGeom>
          <a:solidFill>
            <a:srgbClr val="E3EDF2"/>
          </a:solidFill>
          <a:ln/>
        </p:spPr>
      </p:sp>
      <p:sp>
        <p:nvSpPr>
          <p:cNvPr id="41" name="notelbl-149"/>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42" name="note-149"/>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Straight man pressure. X1 turns the dribbler once, then forces him up the sideline at speed.</a:t>
            </a:r>
            <a:endParaRPr lang="en-US" sz="1050" dirty="0"/>
          </a:p>
        </p:txBody>
      </p:sp>
      <p:sp>
        <p:nvSpPr>
          <p:cNvPr id="4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5"/>
          <p:cNvSpPr/>
          <p:nvPr/>
        </p:nvSpPr>
        <p:spPr>
          <a:xfrm flipH="1">
            <a:off x="1345822" y="1652535"/>
            <a:ext cx="165370" cy="1488332"/>
          </a:xfrm>
          <a:prstGeom prst="line">
            <a:avLst/>
          </a:prstGeom>
          <a:noFill/>
          <a:ln w="19050">
            <a:solidFill>
              <a:srgbClr val="2E7391"/>
            </a:solidFill>
            <a:prstDash val="dash"/>
            <a:tailEnd type="triangle"/>
          </a:ln>
        </p:spPr>
      </p:sp>
      <p:sp>
        <p:nvSpPr>
          <p:cNvPr id="14" name="!!o1"/>
          <p:cNvSpPr/>
          <p:nvPr/>
        </p:nvSpPr>
        <p:spPr>
          <a:xfrm>
            <a:off x="1709636" y="3603903"/>
            <a:ext cx="214981" cy="214981"/>
          </a:xfrm>
          <a:prstGeom prst="ellipse">
            <a:avLst/>
          </a:prstGeom>
          <a:solidFill>
            <a:srgbClr val="FFFFFF"/>
          </a:solidFill>
          <a:ln w="19050">
            <a:solidFill>
              <a:srgbClr val="14283A"/>
            </a:solidFill>
            <a:prstDash val="solid"/>
          </a:ln>
        </p:spPr>
      </p:sp>
      <p:sp>
        <p:nvSpPr>
          <p:cNvPr id="15" name="!!no1"/>
          <p:cNvSpPr/>
          <p:nvPr/>
        </p:nvSpPr>
        <p:spPr>
          <a:xfrm>
            <a:off x="1709636"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296211" y="1619461"/>
            <a:ext cx="214981" cy="214981"/>
          </a:xfrm>
          <a:prstGeom prst="ellipse">
            <a:avLst/>
          </a:prstGeom>
          <a:solidFill>
            <a:srgbClr val="FFFFFF"/>
          </a:solidFill>
          <a:ln w="19050">
            <a:solidFill>
              <a:srgbClr val="14283A"/>
            </a:solidFill>
            <a:prstDash val="solid"/>
          </a:ln>
        </p:spPr>
      </p:sp>
      <p:sp>
        <p:nvSpPr>
          <p:cNvPr id="19" name="!!no3"/>
          <p:cNvSpPr/>
          <p:nvPr/>
        </p:nvSpPr>
        <p:spPr>
          <a:xfrm>
            <a:off x="1296211" y="16194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130840" y="3107793"/>
            <a:ext cx="214981" cy="214981"/>
          </a:xfrm>
          <a:prstGeom prst="ellipse">
            <a:avLst/>
          </a:prstGeom>
          <a:solidFill>
            <a:srgbClr val="FFFFFF"/>
          </a:solidFill>
          <a:ln w="19050">
            <a:solidFill>
              <a:srgbClr val="14283A"/>
            </a:solidFill>
            <a:prstDash val="solid"/>
          </a:ln>
        </p:spPr>
      </p:sp>
      <p:sp>
        <p:nvSpPr>
          <p:cNvPr id="23" name="!!no5"/>
          <p:cNvSpPr/>
          <p:nvPr/>
        </p:nvSpPr>
        <p:spPr>
          <a:xfrm>
            <a:off x="1130840" y="310779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296211" y="3091256"/>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6" name="notebox-15"/>
          <p:cNvSpPr/>
          <p:nvPr/>
        </p:nvSpPr>
        <p:spPr>
          <a:xfrm>
            <a:off x="4911495" y="2606040"/>
            <a:ext cx="3821025" cy="1143000"/>
          </a:xfrm>
          <a:prstGeom prst="roundRect">
            <a:avLst>
              <a:gd name="adj" fmla="val 4800"/>
            </a:avLst>
          </a:prstGeom>
          <a:solidFill>
            <a:srgbClr val="E3EDF2"/>
          </a:solidFill>
          <a:ln/>
        </p:spPr>
      </p:sp>
      <p:sp>
        <p:nvSpPr>
          <p:cNvPr id="27" name="notelbl-1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1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collapse creates the kick — out to the lift for the open three or the next attack.</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MAN PRESS  ·  FULL COURT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Run &amp; Jump — Man Press</a:t>
            </a:r>
            <a:endParaRPr lang="en-US" sz="2200" dirty="0"/>
          </a:p>
        </p:txBody>
      </p:sp>
      <p:sp>
        <p:nvSpPr>
          <p:cNvPr id="4" name="ph-15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0-0"/>
          <p:cNvSpPr/>
          <p:nvPr/>
        </p:nvSpPr>
        <p:spPr>
          <a:xfrm flipH="1">
            <a:off x="913427" y="1609733"/>
            <a:ext cx="83658" cy="585605"/>
          </a:xfrm>
          <a:prstGeom prst="line">
            <a:avLst/>
          </a:prstGeom>
          <a:noFill/>
          <a:ln w="19050">
            <a:solidFill>
              <a:srgbClr val="14283A"/>
            </a:solidFill>
            <a:prstDash val="sysDot"/>
          </a:ln>
        </p:spPr>
      </p:sp>
      <p:sp>
        <p:nvSpPr>
          <p:cNvPr id="20" name="tr-150-0"/>
          <p:cNvSpPr/>
          <p:nvPr/>
        </p:nvSpPr>
        <p:spPr>
          <a:xfrm flipH="1">
            <a:off x="879964" y="2195338"/>
            <a:ext cx="33463" cy="342997"/>
          </a:xfrm>
          <a:prstGeom prst="line">
            <a:avLst/>
          </a:prstGeom>
          <a:noFill/>
          <a:ln w="19050">
            <a:solidFill>
              <a:srgbClr val="14283A"/>
            </a:solidFill>
            <a:prstDash val="sysDot"/>
            <a:tailEnd type="triangle"/>
          </a:ln>
        </p:spPr>
      </p:sp>
      <p:sp>
        <p:nvSpPr>
          <p:cNvPr id="21" name="tr-150-1"/>
          <p:cNvSpPr/>
          <p:nvPr/>
        </p:nvSpPr>
        <p:spPr>
          <a:xfrm flipH="1">
            <a:off x="1005451" y="1701757"/>
            <a:ext cx="225876" cy="535410"/>
          </a:xfrm>
          <a:prstGeom prst="line">
            <a:avLst/>
          </a:prstGeom>
          <a:noFill/>
          <a:ln w="15875">
            <a:solidFill>
              <a:srgbClr val="A5392E"/>
            </a:solidFill>
            <a:prstDash val="dash"/>
          </a:ln>
        </p:spPr>
      </p:sp>
      <p:sp>
        <p:nvSpPr>
          <p:cNvPr id="22" name="tr-150-1"/>
          <p:cNvSpPr/>
          <p:nvPr/>
        </p:nvSpPr>
        <p:spPr>
          <a:xfrm flipH="1">
            <a:off x="963622" y="2237167"/>
            <a:ext cx="41829" cy="292803"/>
          </a:xfrm>
          <a:prstGeom prst="line">
            <a:avLst/>
          </a:prstGeom>
          <a:noFill/>
          <a:ln w="15875">
            <a:solidFill>
              <a:srgbClr val="A5392E"/>
            </a:solidFill>
            <a:prstDash val="dash"/>
            <a:tailEnd type="triangle"/>
          </a:ln>
        </p:spPr>
      </p:sp>
      <p:sp>
        <p:nvSpPr>
          <p:cNvPr id="23" name="tr-150-2"/>
          <p:cNvSpPr/>
          <p:nvPr/>
        </p:nvSpPr>
        <p:spPr>
          <a:xfrm flipH="1">
            <a:off x="1164401" y="1818878"/>
            <a:ext cx="669263" cy="585605"/>
          </a:xfrm>
          <a:prstGeom prst="line">
            <a:avLst/>
          </a:prstGeom>
          <a:noFill/>
          <a:ln w="15875">
            <a:solidFill>
              <a:srgbClr val="A5392E"/>
            </a:solidFill>
            <a:prstDash val="dash"/>
            <a:tailEnd type="triangle"/>
          </a:ln>
        </p:spPr>
      </p:sp>
      <p:sp>
        <p:nvSpPr>
          <p:cNvPr id="24" name="!!o1"/>
          <p:cNvSpPr/>
          <p:nvPr/>
        </p:nvSpPr>
        <p:spPr>
          <a:xfrm>
            <a:off x="813038" y="2471409"/>
            <a:ext cx="133853" cy="133853"/>
          </a:xfrm>
          <a:prstGeom prst="ellipse">
            <a:avLst/>
          </a:prstGeom>
          <a:solidFill>
            <a:srgbClr val="FFFFFF"/>
          </a:solidFill>
          <a:ln w="19050">
            <a:solidFill>
              <a:srgbClr val="14283A"/>
            </a:solidFill>
            <a:prstDash val="solid"/>
          </a:ln>
        </p:spPr>
      </p:sp>
      <p:sp>
        <p:nvSpPr>
          <p:cNvPr id="25" name="!!no1"/>
          <p:cNvSpPr/>
          <p:nvPr/>
        </p:nvSpPr>
        <p:spPr>
          <a:xfrm>
            <a:off x="813038" y="247140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6" name="!!o2"/>
          <p:cNvSpPr/>
          <p:nvPr/>
        </p:nvSpPr>
        <p:spPr>
          <a:xfrm>
            <a:off x="1808566" y="1626465"/>
            <a:ext cx="133853" cy="133853"/>
          </a:xfrm>
          <a:prstGeom prst="ellipse">
            <a:avLst/>
          </a:prstGeom>
          <a:solidFill>
            <a:srgbClr val="FFFFFF"/>
          </a:solidFill>
          <a:ln w="19050">
            <a:solidFill>
              <a:srgbClr val="14283A"/>
            </a:solidFill>
            <a:prstDash val="solid"/>
          </a:ln>
        </p:spPr>
      </p:sp>
      <p:sp>
        <p:nvSpPr>
          <p:cNvPr id="27" name="!!no2"/>
          <p:cNvSpPr/>
          <p:nvPr/>
        </p:nvSpPr>
        <p:spPr>
          <a:xfrm>
            <a:off x="1808566" y="162646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8" name="!!o3"/>
          <p:cNvSpPr/>
          <p:nvPr/>
        </p:nvSpPr>
        <p:spPr>
          <a:xfrm>
            <a:off x="846501" y="2714017"/>
            <a:ext cx="133853" cy="133853"/>
          </a:xfrm>
          <a:prstGeom prst="ellipse">
            <a:avLst/>
          </a:prstGeom>
          <a:solidFill>
            <a:srgbClr val="FFFFFF"/>
          </a:solidFill>
          <a:ln w="19050">
            <a:solidFill>
              <a:srgbClr val="14283A"/>
            </a:solidFill>
            <a:prstDash val="solid"/>
          </a:ln>
        </p:spPr>
      </p:sp>
      <p:sp>
        <p:nvSpPr>
          <p:cNvPr id="29" name="!!no3"/>
          <p:cNvSpPr/>
          <p:nvPr/>
        </p:nvSpPr>
        <p:spPr>
          <a:xfrm>
            <a:off x="846501" y="27140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30" name="!!o4"/>
          <p:cNvSpPr/>
          <p:nvPr/>
        </p:nvSpPr>
        <p:spPr>
          <a:xfrm>
            <a:off x="1599422" y="1417320"/>
            <a:ext cx="133853" cy="133853"/>
          </a:xfrm>
          <a:prstGeom prst="ellipse">
            <a:avLst/>
          </a:prstGeom>
          <a:solidFill>
            <a:srgbClr val="FFFFFF"/>
          </a:solidFill>
          <a:ln w="19050">
            <a:solidFill>
              <a:srgbClr val="14283A"/>
            </a:solidFill>
            <a:prstDash val="solid"/>
          </a:ln>
        </p:spPr>
      </p:sp>
      <p:sp>
        <p:nvSpPr>
          <p:cNvPr id="31" name="!!no4"/>
          <p:cNvSpPr/>
          <p:nvPr/>
        </p:nvSpPr>
        <p:spPr>
          <a:xfrm>
            <a:off x="1599422" y="141732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2"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3"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4" name="!!d1"/>
          <p:cNvSpPr/>
          <p:nvPr/>
        </p:nvSpPr>
        <p:spPr>
          <a:xfrm>
            <a:off x="871598" y="2471409"/>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5" name="!!d2"/>
          <p:cNvSpPr/>
          <p:nvPr/>
        </p:nvSpPr>
        <p:spPr>
          <a:xfrm>
            <a:off x="1072377" y="234592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6" name="!!d3"/>
          <p:cNvSpPr/>
          <p:nvPr/>
        </p:nvSpPr>
        <p:spPr>
          <a:xfrm>
            <a:off x="905061"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7" name="!!d4"/>
          <p:cNvSpPr/>
          <p:nvPr/>
        </p:nvSpPr>
        <p:spPr>
          <a:xfrm>
            <a:off x="1440472" y="171012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8" name="!!d5"/>
          <p:cNvSpPr/>
          <p:nvPr/>
        </p:nvSpPr>
        <p:spPr>
          <a:xfrm>
            <a:off x="1365180" y="401908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9" name="!!ball"/>
          <p:cNvSpPr/>
          <p:nvPr/>
        </p:nvSpPr>
        <p:spPr>
          <a:xfrm>
            <a:off x="909244" y="2475592"/>
            <a:ext cx="50195" cy="50195"/>
          </a:xfrm>
          <a:prstGeom prst="ellipse">
            <a:avLst/>
          </a:prstGeom>
          <a:solidFill>
            <a:srgbClr val="D9641E"/>
          </a:solidFill>
          <a:ln w="9525">
            <a:solidFill>
              <a:srgbClr val="B04E12"/>
            </a:solidFill>
            <a:prstDash val="solid"/>
          </a:ln>
        </p:spPr>
      </p:sp>
      <p:sp>
        <p:nvSpPr>
          <p:cNvPr id="40"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Full-court man pressure with a twist: when the dribbler gets moving at speed, a blind-side defender RUNS at the ball and the on-ball defender JUMPS off to the abandoned man. The dribbler turns into a surprise double — or picks up the ball 70 feet from the rim.</a:t>
            </a:r>
            <a:endParaRPr lang="en-US" sz="950" dirty="0"/>
          </a:p>
        </p:txBody>
      </p:sp>
      <p:sp>
        <p:nvSpPr>
          <p:cNvPr id="41" name="notebox-150"/>
          <p:cNvSpPr/>
          <p:nvPr/>
        </p:nvSpPr>
        <p:spPr>
          <a:xfrm>
            <a:off x="2868687" y="2606040"/>
            <a:ext cx="5863833" cy="1143000"/>
          </a:xfrm>
          <a:prstGeom prst="roundRect">
            <a:avLst>
              <a:gd name="adj" fmla="val 4800"/>
            </a:avLst>
          </a:prstGeom>
          <a:solidFill>
            <a:srgbClr val="E3EDF2"/>
          </a:solidFill>
          <a:ln/>
        </p:spPr>
      </p:sp>
      <p:sp>
        <p:nvSpPr>
          <p:cNvPr id="42" name="notelbl-150"/>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43" name="note-150"/>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RUN: X2 abandons his man and sprints at the ball from the blind side, full speed.</a:t>
            </a:r>
            <a:endParaRPr lang="en-US" sz="1050" dirty="0"/>
          </a:p>
        </p:txBody>
      </p:sp>
      <p:sp>
        <p:nvSpPr>
          <p:cNvPr id="4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MAN PRESS  ·  FULL COURT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Run &amp; Jump — Man Press</a:t>
            </a:r>
            <a:endParaRPr lang="en-US" sz="2200" dirty="0"/>
          </a:p>
        </p:txBody>
      </p:sp>
      <p:sp>
        <p:nvSpPr>
          <p:cNvPr id="4" name="ph-15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1-0"/>
          <p:cNvSpPr/>
          <p:nvPr/>
        </p:nvSpPr>
        <p:spPr>
          <a:xfrm flipH="1">
            <a:off x="988719" y="2404483"/>
            <a:ext cx="175682" cy="200779"/>
          </a:xfrm>
          <a:prstGeom prst="line">
            <a:avLst/>
          </a:prstGeom>
          <a:noFill/>
          <a:ln w="15875">
            <a:solidFill>
              <a:srgbClr val="A5392E"/>
            </a:solidFill>
            <a:prstDash val="dash"/>
            <a:tailEnd type="triangle"/>
          </a:ln>
        </p:spPr>
      </p:sp>
      <p:sp>
        <p:nvSpPr>
          <p:cNvPr id="20" name="tr-151-1"/>
          <p:cNvSpPr/>
          <p:nvPr/>
        </p:nvSpPr>
        <p:spPr>
          <a:xfrm flipV="1">
            <a:off x="963622" y="1869073"/>
            <a:ext cx="694360" cy="660897"/>
          </a:xfrm>
          <a:prstGeom prst="line">
            <a:avLst/>
          </a:prstGeom>
          <a:noFill/>
          <a:ln w="15875">
            <a:solidFill>
              <a:srgbClr val="A5392E"/>
            </a:solidFill>
            <a:prstDash val="dash"/>
            <a:tailEnd type="triangle"/>
          </a:ln>
        </p:spPr>
      </p:sp>
      <p:sp>
        <p:nvSpPr>
          <p:cNvPr id="21" name="!!o1"/>
          <p:cNvSpPr/>
          <p:nvPr/>
        </p:nvSpPr>
        <p:spPr>
          <a:xfrm>
            <a:off x="813038" y="2471409"/>
            <a:ext cx="133853" cy="133853"/>
          </a:xfrm>
          <a:prstGeom prst="ellipse">
            <a:avLst/>
          </a:prstGeom>
          <a:solidFill>
            <a:srgbClr val="FFFFFF"/>
          </a:solidFill>
          <a:ln w="19050">
            <a:solidFill>
              <a:srgbClr val="14283A"/>
            </a:solidFill>
            <a:prstDash val="solid"/>
          </a:ln>
        </p:spPr>
      </p:sp>
      <p:sp>
        <p:nvSpPr>
          <p:cNvPr id="22" name="!!no1"/>
          <p:cNvSpPr/>
          <p:nvPr/>
        </p:nvSpPr>
        <p:spPr>
          <a:xfrm>
            <a:off x="813038" y="247140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3" name="!!o2"/>
          <p:cNvSpPr/>
          <p:nvPr/>
        </p:nvSpPr>
        <p:spPr>
          <a:xfrm>
            <a:off x="1808566" y="1626465"/>
            <a:ext cx="133853" cy="133853"/>
          </a:xfrm>
          <a:prstGeom prst="ellipse">
            <a:avLst/>
          </a:prstGeom>
          <a:solidFill>
            <a:srgbClr val="FFFFFF"/>
          </a:solidFill>
          <a:ln w="19050">
            <a:solidFill>
              <a:srgbClr val="14283A"/>
            </a:solidFill>
            <a:prstDash val="solid"/>
          </a:ln>
        </p:spPr>
      </p:sp>
      <p:sp>
        <p:nvSpPr>
          <p:cNvPr id="24" name="!!no2"/>
          <p:cNvSpPr/>
          <p:nvPr/>
        </p:nvSpPr>
        <p:spPr>
          <a:xfrm>
            <a:off x="1808566" y="162646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5" name="!!o3"/>
          <p:cNvSpPr/>
          <p:nvPr/>
        </p:nvSpPr>
        <p:spPr>
          <a:xfrm>
            <a:off x="846501" y="2714017"/>
            <a:ext cx="133853" cy="133853"/>
          </a:xfrm>
          <a:prstGeom prst="ellipse">
            <a:avLst/>
          </a:prstGeom>
          <a:solidFill>
            <a:srgbClr val="FFFFFF"/>
          </a:solidFill>
          <a:ln w="19050">
            <a:solidFill>
              <a:srgbClr val="14283A"/>
            </a:solidFill>
            <a:prstDash val="solid"/>
          </a:ln>
        </p:spPr>
      </p:sp>
      <p:sp>
        <p:nvSpPr>
          <p:cNvPr id="26" name="!!no3"/>
          <p:cNvSpPr/>
          <p:nvPr/>
        </p:nvSpPr>
        <p:spPr>
          <a:xfrm>
            <a:off x="846501" y="27140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7" name="!!o4"/>
          <p:cNvSpPr/>
          <p:nvPr/>
        </p:nvSpPr>
        <p:spPr>
          <a:xfrm>
            <a:off x="1599422" y="1417320"/>
            <a:ext cx="133853" cy="133853"/>
          </a:xfrm>
          <a:prstGeom prst="ellipse">
            <a:avLst/>
          </a:prstGeom>
          <a:solidFill>
            <a:srgbClr val="FFFFFF"/>
          </a:solidFill>
          <a:ln w="19050">
            <a:solidFill>
              <a:srgbClr val="14283A"/>
            </a:solidFill>
            <a:prstDash val="solid"/>
          </a:ln>
        </p:spPr>
      </p:sp>
      <p:sp>
        <p:nvSpPr>
          <p:cNvPr id="28" name="!!no4"/>
          <p:cNvSpPr/>
          <p:nvPr/>
        </p:nvSpPr>
        <p:spPr>
          <a:xfrm>
            <a:off x="1599422" y="141732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9"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0"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1" name="!!d1"/>
          <p:cNvSpPr/>
          <p:nvPr/>
        </p:nvSpPr>
        <p:spPr>
          <a:xfrm>
            <a:off x="1565959" y="1810512"/>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2" name="!!d2"/>
          <p:cNvSpPr/>
          <p:nvPr/>
        </p:nvSpPr>
        <p:spPr>
          <a:xfrm>
            <a:off x="896696" y="2546701"/>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3" name="!!d3"/>
          <p:cNvSpPr/>
          <p:nvPr/>
        </p:nvSpPr>
        <p:spPr>
          <a:xfrm>
            <a:off x="905061"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4" name="!!d4"/>
          <p:cNvSpPr/>
          <p:nvPr/>
        </p:nvSpPr>
        <p:spPr>
          <a:xfrm>
            <a:off x="1440472" y="171012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5" name="!!d5"/>
          <p:cNvSpPr/>
          <p:nvPr/>
        </p:nvSpPr>
        <p:spPr>
          <a:xfrm>
            <a:off x="1365180" y="401908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6" name="!!ball"/>
          <p:cNvSpPr/>
          <p:nvPr/>
        </p:nvSpPr>
        <p:spPr>
          <a:xfrm>
            <a:off x="909244" y="2475592"/>
            <a:ext cx="50195" cy="50195"/>
          </a:xfrm>
          <a:prstGeom prst="ellipse">
            <a:avLst/>
          </a:prstGeom>
          <a:solidFill>
            <a:srgbClr val="D9641E"/>
          </a:solidFill>
          <a:ln w="9525">
            <a:solidFill>
              <a:srgbClr val="B04E12"/>
            </a:solidFill>
            <a:prstDash val="solid"/>
          </a:ln>
        </p:spPr>
      </p:sp>
      <p:sp>
        <p:nvSpPr>
          <p:cNvPr id="37"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Full-court man pressure with a twist: when the dribbler gets moving at speed, a blind-side defender RUNS at the ball and the on-ball defender JUMPS off to the abandoned man. The dribbler turns into a surprise double — or picks up the ball 70 feet from the rim.</a:t>
            </a:r>
            <a:endParaRPr lang="en-US" sz="950" dirty="0"/>
          </a:p>
        </p:txBody>
      </p:sp>
      <p:sp>
        <p:nvSpPr>
          <p:cNvPr id="38" name="notebox-151"/>
          <p:cNvSpPr/>
          <p:nvPr/>
        </p:nvSpPr>
        <p:spPr>
          <a:xfrm>
            <a:off x="2868687" y="2606040"/>
            <a:ext cx="5863833" cy="1143000"/>
          </a:xfrm>
          <a:prstGeom prst="roundRect">
            <a:avLst>
              <a:gd name="adj" fmla="val 4800"/>
            </a:avLst>
          </a:prstGeom>
          <a:solidFill>
            <a:srgbClr val="E3EDF2"/>
          </a:solidFill>
          <a:ln/>
        </p:spPr>
      </p:sp>
      <p:sp>
        <p:nvSpPr>
          <p:cNvPr id="39" name="notelbl-151"/>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40" name="note-151"/>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JUMP: X2 takes the ball, X1 jumps off and sprints to the open man. The dribbler is doubled — or dead-balled.</a:t>
            </a:r>
            <a:endParaRPr lang="en-US" sz="1050" dirty="0"/>
          </a:p>
        </p:txBody>
      </p:sp>
      <p:sp>
        <p:nvSpPr>
          <p:cNvPr id="4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MAN PRESS  ·  FULL COURT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Run &amp; Jump — Man Press</a:t>
            </a:r>
            <a:endParaRPr lang="en-US" sz="2200" dirty="0"/>
          </a:p>
        </p:txBody>
      </p:sp>
      <p:sp>
        <p:nvSpPr>
          <p:cNvPr id="4" name="ph-15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2-0"/>
          <p:cNvSpPr/>
          <p:nvPr/>
        </p:nvSpPr>
        <p:spPr>
          <a:xfrm flipV="1">
            <a:off x="1657982" y="1785415"/>
            <a:ext cx="125487" cy="83658"/>
          </a:xfrm>
          <a:prstGeom prst="line">
            <a:avLst/>
          </a:prstGeom>
          <a:noFill/>
          <a:ln w="15875">
            <a:solidFill>
              <a:srgbClr val="A5392E"/>
            </a:solidFill>
            <a:prstDash val="dash"/>
            <a:tailEnd type="triangle"/>
          </a:ln>
        </p:spPr>
      </p:sp>
      <p:sp>
        <p:nvSpPr>
          <p:cNvPr id="20" name="trp-152"/>
          <p:cNvSpPr/>
          <p:nvPr/>
        </p:nvSpPr>
        <p:spPr>
          <a:xfrm flipV="1">
            <a:off x="934342" y="1655745"/>
            <a:ext cx="995529" cy="844945"/>
          </a:xfrm>
          <a:prstGeom prst="line">
            <a:avLst/>
          </a:prstGeom>
          <a:noFill/>
          <a:ln w="19050">
            <a:solidFill>
              <a:srgbClr val="2E7391"/>
            </a:solidFill>
            <a:prstDash val="dash"/>
            <a:tailEnd type="triangle"/>
          </a:ln>
        </p:spPr>
      </p:sp>
      <p:sp>
        <p:nvSpPr>
          <p:cNvPr id="21" name="!!o1"/>
          <p:cNvSpPr/>
          <p:nvPr/>
        </p:nvSpPr>
        <p:spPr>
          <a:xfrm>
            <a:off x="813038" y="2471409"/>
            <a:ext cx="133853" cy="133853"/>
          </a:xfrm>
          <a:prstGeom prst="ellipse">
            <a:avLst/>
          </a:prstGeom>
          <a:solidFill>
            <a:srgbClr val="FFFFFF"/>
          </a:solidFill>
          <a:ln w="19050">
            <a:solidFill>
              <a:srgbClr val="14283A"/>
            </a:solidFill>
            <a:prstDash val="solid"/>
          </a:ln>
        </p:spPr>
      </p:sp>
      <p:sp>
        <p:nvSpPr>
          <p:cNvPr id="22" name="!!no1"/>
          <p:cNvSpPr/>
          <p:nvPr/>
        </p:nvSpPr>
        <p:spPr>
          <a:xfrm>
            <a:off x="813038" y="247140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3" name="!!o2"/>
          <p:cNvSpPr/>
          <p:nvPr/>
        </p:nvSpPr>
        <p:spPr>
          <a:xfrm>
            <a:off x="1808566" y="1626465"/>
            <a:ext cx="133853" cy="133853"/>
          </a:xfrm>
          <a:prstGeom prst="ellipse">
            <a:avLst/>
          </a:prstGeom>
          <a:solidFill>
            <a:srgbClr val="FFFFFF"/>
          </a:solidFill>
          <a:ln w="19050">
            <a:solidFill>
              <a:srgbClr val="14283A"/>
            </a:solidFill>
            <a:prstDash val="solid"/>
          </a:ln>
        </p:spPr>
      </p:sp>
      <p:sp>
        <p:nvSpPr>
          <p:cNvPr id="24" name="!!no2"/>
          <p:cNvSpPr/>
          <p:nvPr/>
        </p:nvSpPr>
        <p:spPr>
          <a:xfrm>
            <a:off x="1808566" y="1626465"/>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5" name="!!o3"/>
          <p:cNvSpPr/>
          <p:nvPr/>
        </p:nvSpPr>
        <p:spPr>
          <a:xfrm>
            <a:off x="846501" y="2714017"/>
            <a:ext cx="133853" cy="133853"/>
          </a:xfrm>
          <a:prstGeom prst="ellipse">
            <a:avLst/>
          </a:prstGeom>
          <a:solidFill>
            <a:srgbClr val="FFFFFF"/>
          </a:solidFill>
          <a:ln w="19050">
            <a:solidFill>
              <a:srgbClr val="14283A"/>
            </a:solidFill>
            <a:prstDash val="solid"/>
          </a:ln>
        </p:spPr>
      </p:sp>
      <p:sp>
        <p:nvSpPr>
          <p:cNvPr id="26" name="!!no3"/>
          <p:cNvSpPr/>
          <p:nvPr/>
        </p:nvSpPr>
        <p:spPr>
          <a:xfrm>
            <a:off x="846501" y="27140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7" name="!!o4"/>
          <p:cNvSpPr/>
          <p:nvPr/>
        </p:nvSpPr>
        <p:spPr>
          <a:xfrm>
            <a:off x="1599422" y="1417320"/>
            <a:ext cx="133853" cy="133853"/>
          </a:xfrm>
          <a:prstGeom prst="ellipse">
            <a:avLst/>
          </a:prstGeom>
          <a:solidFill>
            <a:srgbClr val="FFFFFF"/>
          </a:solidFill>
          <a:ln w="19050">
            <a:solidFill>
              <a:srgbClr val="14283A"/>
            </a:solidFill>
            <a:prstDash val="solid"/>
          </a:ln>
        </p:spPr>
      </p:sp>
      <p:sp>
        <p:nvSpPr>
          <p:cNvPr id="28" name="!!no4"/>
          <p:cNvSpPr/>
          <p:nvPr/>
        </p:nvSpPr>
        <p:spPr>
          <a:xfrm>
            <a:off x="1599422" y="141732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9" name="!!o5"/>
          <p:cNvSpPr/>
          <p:nvPr/>
        </p:nvSpPr>
        <p:spPr>
          <a:xfrm>
            <a:off x="1390277" y="3885227"/>
            <a:ext cx="133853" cy="133853"/>
          </a:xfrm>
          <a:prstGeom prst="ellipse">
            <a:avLst/>
          </a:prstGeom>
          <a:solidFill>
            <a:srgbClr val="FFFFFF"/>
          </a:solidFill>
          <a:ln w="19050">
            <a:solidFill>
              <a:srgbClr val="14283A"/>
            </a:solidFill>
            <a:prstDash val="solid"/>
          </a:ln>
        </p:spPr>
      </p:sp>
      <p:sp>
        <p:nvSpPr>
          <p:cNvPr id="30" name="!!no5"/>
          <p:cNvSpPr/>
          <p:nvPr/>
        </p:nvSpPr>
        <p:spPr>
          <a:xfrm>
            <a:off x="1390277"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1" name="!!d1"/>
          <p:cNvSpPr/>
          <p:nvPr/>
        </p:nvSpPr>
        <p:spPr>
          <a:xfrm>
            <a:off x="1691445" y="1726854"/>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X1</a:t>
            </a:r>
            <a:endParaRPr lang="en-US" sz="900" dirty="0"/>
          </a:p>
        </p:txBody>
      </p:sp>
      <p:sp>
        <p:nvSpPr>
          <p:cNvPr id="32" name="!!d2"/>
          <p:cNvSpPr/>
          <p:nvPr/>
        </p:nvSpPr>
        <p:spPr>
          <a:xfrm>
            <a:off x="896696" y="2546701"/>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X2</a:t>
            </a:r>
            <a:endParaRPr lang="en-US" sz="900" dirty="0"/>
          </a:p>
        </p:txBody>
      </p:sp>
      <p:sp>
        <p:nvSpPr>
          <p:cNvPr id="33" name="!!d3"/>
          <p:cNvSpPr/>
          <p:nvPr/>
        </p:nvSpPr>
        <p:spPr>
          <a:xfrm>
            <a:off x="905061" y="284787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X3</a:t>
            </a:r>
            <a:endParaRPr lang="en-US" sz="900" dirty="0"/>
          </a:p>
        </p:txBody>
      </p:sp>
      <p:sp>
        <p:nvSpPr>
          <p:cNvPr id="34" name="!!d4"/>
          <p:cNvSpPr/>
          <p:nvPr/>
        </p:nvSpPr>
        <p:spPr>
          <a:xfrm>
            <a:off x="1440472" y="1710123"/>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X4</a:t>
            </a:r>
            <a:endParaRPr lang="en-US" sz="900" dirty="0"/>
          </a:p>
        </p:txBody>
      </p:sp>
      <p:sp>
        <p:nvSpPr>
          <p:cNvPr id="35" name="!!d5"/>
          <p:cNvSpPr/>
          <p:nvPr/>
        </p:nvSpPr>
        <p:spPr>
          <a:xfrm>
            <a:off x="1365180" y="4019080"/>
            <a:ext cx="184047" cy="117121"/>
          </a:xfrm>
          <a:prstGeom prst="rect">
            <a:avLst/>
          </a:prstGeom>
          <a:noFill/>
          <a:ln/>
        </p:spPr>
        <p:txBody>
          <a:bodyPr wrap="square" lIns="0" tIns="0" rIns="0" bIns="0" rtlCol="0" anchor="ctr"/>
          <a:lstStyle/>
          <a:p>
            <a:pPr algn="ctr" indent="0" marL="0">
              <a:buNone/>
            </a:pPr>
            <a:r>
              <a:rPr lang="en-US" sz="900" b="1" dirty="0">
                <a:solidFill>
                  <a:srgbClr val="A5392E"/>
                </a:solidFill>
                <a:latin typeface="Arial" pitchFamily="34" charset="0"/>
                <a:ea typeface="Arial" pitchFamily="34" charset="-122"/>
                <a:cs typeface="Arial" pitchFamily="34" charset="-120"/>
              </a:rPr>
              <a:t>X5</a:t>
            </a:r>
            <a:endParaRPr lang="en-US" sz="900" dirty="0"/>
          </a:p>
        </p:txBody>
      </p:sp>
      <p:sp>
        <p:nvSpPr>
          <p:cNvPr id="36" name="!!ball"/>
          <p:cNvSpPr/>
          <p:nvPr/>
        </p:nvSpPr>
        <p:spPr>
          <a:xfrm>
            <a:off x="1904773" y="1630648"/>
            <a:ext cx="50195" cy="50195"/>
          </a:xfrm>
          <a:prstGeom prst="ellipse">
            <a:avLst/>
          </a:prstGeom>
          <a:solidFill>
            <a:srgbClr val="D9641E"/>
          </a:solidFill>
          <a:ln w="9525">
            <a:solidFill>
              <a:srgbClr val="B04E12"/>
            </a:solidFill>
            <a:prstDash val="solid"/>
          </a:ln>
        </p:spPr>
      </p:sp>
      <p:sp>
        <p:nvSpPr>
          <p:cNvPr id="37"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Full-court man pressure with a twist: when the dribbler gets moving at speed, a blind-side defender RUNS at the ball and the on-ball defender JUMPS off to the abandoned man. The dribbler turns into a surprise double — or picks up the ball 70 feet from the rim.</a:t>
            </a:r>
            <a:endParaRPr lang="en-US" sz="950" dirty="0"/>
          </a:p>
        </p:txBody>
      </p:sp>
      <p:sp>
        <p:nvSpPr>
          <p:cNvPr id="38" name="notebox-152"/>
          <p:cNvSpPr/>
          <p:nvPr/>
        </p:nvSpPr>
        <p:spPr>
          <a:xfrm>
            <a:off x="2868687" y="2606040"/>
            <a:ext cx="5863833" cy="1143000"/>
          </a:xfrm>
          <a:prstGeom prst="roundRect">
            <a:avLst>
              <a:gd name="adj" fmla="val 4800"/>
            </a:avLst>
          </a:prstGeom>
          <a:solidFill>
            <a:srgbClr val="E3EDF2"/>
          </a:solidFill>
          <a:ln/>
        </p:spPr>
      </p:sp>
      <p:sp>
        <p:nvSpPr>
          <p:cNvPr id="39" name="notelbl-152"/>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40" name="note-152"/>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rushed pass is the prize — X1 arrives with the catch. And if nothing comes? We’re simply in man. Nothing lost.</a:t>
            </a:r>
            <a:endParaRPr lang="en-US" sz="1050" dirty="0"/>
          </a:p>
        </p:txBody>
      </p:sp>
      <p:sp>
        <p:nvSpPr>
          <p:cNvPr id="41" name="kp-152"/>
          <p:cNvSpPr/>
          <p:nvPr/>
        </p:nvSpPr>
        <p:spPr>
          <a:xfrm>
            <a:off x="2868687" y="3913632"/>
            <a:ext cx="5863833"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42" name="kpl-152"/>
          <p:cNvSpPr/>
          <p:nvPr/>
        </p:nvSpPr>
        <p:spPr>
          <a:xfrm>
            <a:off x="2914407" y="4160520"/>
            <a:ext cx="5772393"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run only comes when the dribbler is moving at SPEED with eyes down.</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Jump calls are loud and early — a silent switch is a layup for them.</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prize isn’t the steal on the ball — it’s the rushed lob to the man X1 is sprinting toward.</a:t>
            </a:r>
            <a:endParaRPr lang="en-US" sz="850" dirty="0"/>
          </a:p>
        </p:txBody>
      </p:sp>
      <p:sp>
        <p:nvSpPr>
          <p:cNvPr id="4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o1"/>
          <p:cNvSpPr/>
          <p:nvPr/>
        </p:nvSpPr>
        <p:spPr>
          <a:xfrm>
            <a:off x="1055646" y="1877438"/>
            <a:ext cx="133853" cy="133853"/>
          </a:xfrm>
          <a:prstGeom prst="ellipse">
            <a:avLst/>
          </a:prstGeom>
          <a:solidFill>
            <a:srgbClr val="FFFFFF"/>
          </a:solidFill>
          <a:ln w="19050">
            <a:solidFill>
              <a:srgbClr val="14283A"/>
            </a:solidFill>
            <a:prstDash val="solid"/>
          </a:ln>
        </p:spPr>
      </p:sp>
      <p:sp>
        <p:nvSpPr>
          <p:cNvPr id="20" name="!!no1"/>
          <p:cNvSpPr/>
          <p:nvPr/>
        </p:nvSpPr>
        <p:spPr>
          <a:xfrm>
            <a:off x="1055646" y="187743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1" name="!!o2"/>
          <p:cNvSpPr/>
          <p:nvPr/>
        </p:nvSpPr>
        <p:spPr>
          <a:xfrm>
            <a:off x="1724909" y="1877438"/>
            <a:ext cx="133853" cy="133853"/>
          </a:xfrm>
          <a:prstGeom prst="ellipse">
            <a:avLst/>
          </a:prstGeom>
          <a:solidFill>
            <a:srgbClr val="FFFFFF"/>
          </a:solidFill>
          <a:ln w="19050">
            <a:solidFill>
              <a:srgbClr val="14283A"/>
            </a:solidFill>
            <a:prstDash val="solid"/>
          </a:ln>
        </p:spPr>
      </p:sp>
      <p:sp>
        <p:nvSpPr>
          <p:cNvPr id="22" name="!!no2"/>
          <p:cNvSpPr/>
          <p:nvPr/>
        </p:nvSpPr>
        <p:spPr>
          <a:xfrm>
            <a:off x="1724909" y="1877438"/>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3" name="!!o3"/>
          <p:cNvSpPr/>
          <p:nvPr/>
        </p:nvSpPr>
        <p:spPr>
          <a:xfrm>
            <a:off x="930159" y="2964991"/>
            <a:ext cx="133853" cy="133853"/>
          </a:xfrm>
          <a:prstGeom prst="ellipse">
            <a:avLst/>
          </a:prstGeom>
          <a:solidFill>
            <a:srgbClr val="FFFFFF"/>
          </a:solidFill>
          <a:ln w="19050">
            <a:solidFill>
              <a:srgbClr val="14283A"/>
            </a:solidFill>
            <a:prstDash val="solid"/>
          </a:ln>
        </p:spPr>
      </p:sp>
      <p:sp>
        <p:nvSpPr>
          <p:cNvPr id="24" name="!!no3"/>
          <p:cNvSpPr/>
          <p:nvPr/>
        </p:nvSpPr>
        <p:spPr>
          <a:xfrm>
            <a:off x="930159" y="29649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5" name="!!o4"/>
          <p:cNvSpPr/>
          <p:nvPr/>
        </p:nvSpPr>
        <p:spPr>
          <a:xfrm>
            <a:off x="1473935" y="1007396"/>
            <a:ext cx="133853" cy="133853"/>
          </a:xfrm>
          <a:prstGeom prst="ellipse">
            <a:avLst/>
          </a:prstGeom>
          <a:solidFill>
            <a:srgbClr val="FFFFFF"/>
          </a:solidFill>
          <a:ln w="19050">
            <a:solidFill>
              <a:srgbClr val="14283A"/>
            </a:solidFill>
            <a:prstDash val="solid"/>
          </a:ln>
        </p:spPr>
      </p:sp>
      <p:sp>
        <p:nvSpPr>
          <p:cNvPr id="26" name="!!no4"/>
          <p:cNvSpPr/>
          <p:nvPr/>
        </p:nvSpPr>
        <p:spPr>
          <a:xfrm>
            <a:off x="1473935"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7" name="!!o5"/>
          <p:cNvSpPr/>
          <p:nvPr/>
        </p:nvSpPr>
        <p:spPr>
          <a:xfrm>
            <a:off x="1724909" y="3885227"/>
            <a:ext cx="133853" cy="133853"/>
          </a:xfrm>
          <a:prstGeom prst="ellipse">
            <a:avLst/>
          </a:prstGeom>
          <a:solidFill>
            <a:srgbClr val="FFFFFF"/>
          </a:solidFill>
          <a:ln w="19050">
            <a:solidFill>
              <a:srgbClr val="14283A"/>
            </a:solidFill>
            <a:prstDash val="solid"/>
          </a:ln>
        </p:spPr>
      </p:sp>
      <p:sp>
        <p:nvSpPr>
          <p:cNvPr id="28" name="!!no5"/>
          <p:cNvSpPr/>
          <p:nvPr/>
        </p:nvSpPr>
        <p:spPr>
          <a:xfrm>
            <a:off x="1724909"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29" name="!!ball"/>
          <p:cNvSpPr/>
          <p:nvPr/>
        </p:nvSpPr>
        <p:spPr>
          <a:xfrm>
            <a:off x="1570142" y="1011579"/>
            <a:ext cx="50195" cy="50195"/>
          </a:xfrm>
          <a:prstGeom prst="ellipse">
            <a:avLst/>
          </a:prstGeom>
          <a:solidFill>
            <a:srgbClr val="D9641E"/>
          </a:solidFill>
          <a:ln w="9525">
            <a:solidFill>
              <a:srgbClr val="B04E12"/>
            </a:solidFill>
            <a:prstDash val="solid"/>
          </a:ln>
        </p:spPr>
      </p:sp>
      <p:sp>
        <p:nvSpPr>
          <p:cNvPr id="30"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1" name="notebox-153"/>
          <p:cNvSpPr/>
          <p:nvPr/>
        </p:nvSpPr>
        <p:spPr>
          <a:xfrm>
            <a:off x="2868687" y="2606040"/>
            <a:ext cx="5863833" cy="1143000"/>
          </a:xfrm>
          <a:prstGeom prst="roundRect">
            <a:avLst>
              <a:gd name="adj" fmla="val 4800"/>
            </a:avLst>
          </a:prstGeom>
          <a:solidFill>
            <a:srgbClr val="E3EDF2"/>
          </a:solidFill>
          <a:ln/>
        </p:spPr>
      </p:sp>
      <p:sp>
        <p:nvSpPr>
          <p:cNvPr id="32" name="notelbl-153"/>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3" name="note-153"/>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Against every press — zone or man. The alignment reads the press; the rules don’t change.</a:t>
            </a:r>
            <a:endParaRPr lang="en-US" sz="10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5</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4-0"/>
          <p:cNvSpPr/>
          <p:nvPr/>
        </p:nvSpPr>
        <p:spPr>
          <a:xfrm flipH="1" flipV="1">
            <a:off x="1038914" y="1651562"/>
            <a:ext cx="83658" cy="292803"/>
          </a:xfrm>
          <a:prstGeom prst="line">
            <a:avLst/>
          </a:prstGeom>
          <a:noFill/>
          <a:ln w="19050">
            <a:solidFill>
              <a:srgbClr val="14283A"/>
            </a:solidFill>
            <a:prstDash val="solid"/>
            <a:tailEnd type="triangle"/>
          </a:ln>
        </p:spPr>
      </p:sp>
      <p:sp>
        <p:nvSpPr>
          <p:cNvPr id="20" name="tr-154-1"/>
          <p:cNvSpPr/>
          <p:nvPr/>
        </p:nvSpPr>
        <p:spPr>
          <a:xfrm flipH="1">
            <a:off x="1603605" y="1944365"/>
            <a:ext cx="188230" cy="146401"/>
          </a:xfrm>
          <a:prstGeom prst="line">
            <a:avLst/>
          </a:prstGeom>
          <a:noFill/>
          <a:ln w="19050">
            <a:solidFill>
              <a:srgbClr val="14283A"/>
            </a:solidFill>
            <a:prstDash val="solid"/>
            <a:tailEnd type="triangle"/>
          </a:ln>
        </p:spPr>
      </p:sp>
      <p:sp>
        <p:nvSpPr>
          <p:cNvPr id="21"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2"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3" name="!!o2"/>
          <p:cNvSpPr/>
          <p:nvPr/>
        </p:nvSpPr>
        <p:spPr>
          <a:xfrm>
            <a:off x="1536678" y="2023840"/>
            <a:ext cx="133853" cy="133853"/>
          </a:xfrm>
          <a:prstGeom prst="ellipse">
            <a:avLst/>
          </a:prstGeom>
          <a:solidFill>
            <a:srgbClr val="FFFFFF"/>
          </a:solidFill>
          <a:ln w="19050">
            <a:solidFill>
              <a:srgbClr val="14283A"/>
            </a:solidFill>
            <a:prstDash val="solid"/>
          </a:ln>
        </p:spPr>
      </p:sp>
      <p:sp>
        <p:nvSpPr>
          <p:cNvPr id="24" name="!!no2"/>
          <p:cNvSpPr/>
          <p:nvPr/>
        </p:nvSpPr>
        <p:spPr>
          <a:xfrm>
            <a:off x="1536678" y="202384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5" name="!!o3"/>
          <p:cNvSpPr/>
          <p:nvPr/>
        </p:nvSpPr>
        <p:spPr>
          <a:xfrm>
            <a:off x="930159" y="2964991"/>
            <a:ext cx="133853" cy="133853"/>
          </a:xfrm>
          <a:prstGeom prst="ellipse">
            <a:avLst/>
          </a:prstGeom>
          <a:solidFill>
            <a:srgbClr val="FFFFFF"/>
          </a:solidFill>
          <a:ln w="19050">
            <a:solidFill>
              <a:srgbClr val="14283A"/>
            </a:solidFill>
            <a:prstDash val="solid"/>
          </a:ln>
        </p:spPr>
      </p:sp>
      <p:sp>
        <p:nvSpPr>
          <p:cNvPr id="26" name="!!no3"/>
          <p:cNvSpPr/>
          <p:nvPr/>
        </p:nvSpPr>
        <p:spPr>
          <a:xfrm>
            <a:off x="930159" y="29649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7" name="!!o4"/>
          <p:cNvSpPr/>
          <p:nvPr/>
        </p:nvSpPr>
        <p:spPr>
          <a:xfrm>
            <a:off x="1473935" y="1007396"/>
            <a:ext cx="133853" cy="133853"/>
          </a:xfrm>
          <a:prstGeom prst="ellipse">
            <a:avLst/>
          </a:prstGeom>
          <a:solidFill>
            <a:srgbClr val="FFFFFF"/>
          </a:solidFill>
          <a:ln w="19050">
            <a:solidFill>
              <a:srgbClr val="14283A"/>
            </a:solidFill>
            <a:prstDash val="solid"/>
          </a:ln>
        </p:spPr>
      </p:sp>
      <p:sp>
        <p:nvSpPr>
          <p:cNvPr id="28" name="!!no4"/>
          <p:cNvSpPr/>
          <p:nvPr/>
        </p:nvSpPr>
        <p:spPr>
          <a:xfrm>
            <a:off x="1473935" y="100739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9" name="!!o5"/>
          <p:cNvSpPr/>
          <p:nvPr/>
        </p:nvSpPr>
        <p:spPr>
          <a:xfrm>
            <a:off x="1724909" y="3885227"/>
            <a:ext cx="133853" cy="133853"/>
          </a:xfrm>
          <a:prstGeom prst="ellipse">
            <a:avLst/>
          </a:prstGeom>
          <a:solidFill>
            <a:srgbClr val="FFFFFF"/>
          </a:solidFill>
          <a:ln w="19050">
            <a:solidFill>
              <a:srgbClr val="14283A"/>
            </a:solidFill>
            <a:prstDash val="solid"/>
          </a:ln>
        </p:spPr>
      </p:sp>
      <p:sp>
        <p:nvSpPr>
          <p:cNvPr id="30" name="!!no5"/>
          <p:cNvSpPr/>
          <p:nvPr/>
        </p:nvSpPr>
        <p:spPr>
          <a:xfrm>
            <a:off x="1724909"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1" name="!!ball"/>
          <p:cNvSpPr/>
          <p:nvPr/>
        </p:nvSpPr>
        <p:spPr>
          <a:xfrm>
            <a:off x="1570142" y="1011579"/>
            <a:ext cx="50195" cy="50195"/>
          </a:xfrm>
          <a:prstGeom prst="ellipse">
            <a:avLst/>
          </a:prstGeom>
          <a:solidFill>
            <a:srgbClr val="D9641E"/>
          </a:solidFill>
          <a:ln w="9525">
            <a:solidFill>
              <a:srgbClr val="B04E12"/>
            </a:solidFill>
            <a:prstDash val="solid"/>
          </a:ln>
        </p:spPr>
      </p:sp>
      <p:sp>
        <p:nvSpPr>
          <p:cNvPr id="32"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3" name="notebox-154"/>
          <p:cNvSpPr/>
          <p:nvPr/>
        </p:nvSpPr>
        <p:spPr>
          <a:xfrm>
            <a:off x="2868687" y="2606040"/>
            <a:ext cx="5863833" cy="1143000"/>
          </a:xfrm>
          <a:prstGeom prst="roundRect">
            <a:avLst>
              <a:gd name="adj" fmla="val 4800"/>
            </a:avLst>
          </a:prstGeom>
          <a:solidFill>
            <a:srgbClr val="E3EDF2"/>
          </a:solidFill>
          <a:ln/>
        </p:spPr>
      </p:sp>
      <p:sp>
        <p:nvSpPr>
          <p:cNvPr id="34" name="notelbl-154"/>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5" name="note-154"/>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On the slap: 1 breaks to the ball side, 2 flashes toward the middle. Come TO the ball, never drift away.</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5</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5-0"/>
          <p:cNvSpPr/>
          <p:nvPr/>
        </p:nvSpPr>
        <p:spPr>
          <a:xfrm flipH="1">
            <a:off x="1415374" y="1074323"/>
            <a:ext cx="125487" cy="451753"/>
          </a:xfrm>
          <a:prstGeom prst="line">
            <a:avLst/>
          </a:prstGeom>
          <a:noFill/>
          <a:ln w="19050">
            <a:solidFill>
              <a:srgbClr val="14283A"/>
            </a:solidFill>
            <a:prstDash val="solid"/>
            <a:tailEnd type="triangle"/>
          </a:ln>
        </p:spPr>
      </p:sp>
      <p:sp>
        <p:nvSpPr>
          <p:cNvPr id="20" name="trp-155"/>
          <p:cNvSpPr/>
          <p:nvPr/>
        </p:nvSpPr>
        <p:spPr>
          <a:xfrm flipH="1">
            <a:off x="1093292" y="1488429"/>
            <a:ext cx="376460" cy="125487"/>
          </a:xfrm>
          <a:prstGeom prst="line">
            <a:avLst/>
          </a:prstGeom>
          <a:noFill/>
          <a:ln w="19050">
            <a:solidFill>
              <a:srgbClr val="2E7391"/>
            </a:solidFill>
            <a:prstDash val="dash"/>
            <a:tailEnd type="triangle"/>
          </a:ln>
        </p:spPr>
      </p:sp>
      <p:sp>
        <p:nvSpPr>
          <p:cNvPr id="21"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2"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3" name="!!o2"/>
          <p:cNvSpPr/>
          <p:nvPr/>
        </p:nvSpPr>
        <p:spPr>
          <a:xfrm>
            <a:off x="1536678" y="2023840"/>
            <a:ext cx="133853" cy="133853"/>
          </a:xfrm>
          <a:prstGeom prst="ellipse">
            <a:avLst/>
          </a:prstGeom>
          <a:solidFill>
            <a:srgbClr val="FFFFFF"/>
          </a:solidFill>
          <a:ln w="19050">
            <a:solidFill>
              <a:srgbClr val="14283A"/>
            </a:solidFill>
            <a:prstDash val="solid"/>
          </a:ln>
        </p:spPr>
      </p:sp>
      <p:sp>
        <p:nvSpPr>
          <p:cNvPr id="24" name="!!no2"/>
          <p:cNvSpPr/>
          <p:nvPr/>
        </p:nvSpPr>
        <p:spPr>
          <a:xfrm>
            <a:off x="1536678" y="202384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5" name="!!o3"/>
          <p:cNvSpPr/>
          <p:nvPr/>
        </p:nvSpPr>
        <p:spPr>
          <a:xfrm>
            <a:off x="930159" y="2964991"/>
            <a:ext cx="133853" cy="133853"/>
          </a:xfrm>
          <a:prstGeom prst="ellipse">
            <a:avLst/>
          </a:prstGeom>
          <a:solidFill>
            <a:srgbClr val="FFFFFF"/>
          </a:solidFill>
          <a:ln w="19050">
            <a:solidFill>
              <a:srgbClr val="14283A"/>
            </a:solidFill>
            <a:prstDash val="solid"/>
          </a:ln>
        </p:spPr>
      </p:sp>
      <p:sp>
        <p:nvSpPr>
          <p:cNvPr id="26" name="!!no3"/>
          <p:cNvSpPr/>
          <p:nvPr/>
        </p:nvSpPr>
        <p:spPr>
          <a:xfrm>
            <a:off x="930159" y="29649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7" name="!!o4"/>
          <p:cNvSpPr/>
          <p:nvPr/>
        </p:nvSpPr>
        <p:spPr>
          <a:xfrm>
            <a:off x="1348448" y="1459149"/>
            <a:ext cx="133853" cy="133853"/>
          </a:xfrm>
          <a:prstGeom prst="ellipse">
            <a:avLst/>
          </a:prstGeom>
          <a:solidFill>
            <a:srgbClr val="FFFFFF"/>
          </a:solidFill>
          <a:ln w="19050">
            <a:solidFill>
              <a:srgbClr val="14283A"/>
            </a:solidFill>
            <a:prstDash val="solid"/>
          </a:ln>
        </p:spPr>
      </p:sp>
      <p:sp>
        <p:nvSpPr>
          <p:cNvPr id="28" name="!!no4"/>
          <p:cNvSpPr/>
          <p:nvPr/>
        </p:nvSpPr>
        <p:spPr>
          <a:xfrm>
            <a:off x="1348448" y="145914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9" name="!!o5"/>
          <p:cNvSpPr/>
          <p:nvPr/>
        </p:nvSpPr>
        <p:spPr>
          <a:xfrm>
            <a:off x="1724909" y="3885227"/>
            <a:ext cx="133853" cy="133853"/>
          </a:xfrm>
          <a:prstGeom prst="ellipse">
            <a:avLst/>
          </a:prstGeom>
          <a:solidFill>
            <a:srgbClr val="FFFFFF"/>
          </a:solidFill>
          <a:ln w="19050">
            <a:solidFill>
              <a:srgbClr val="14283A"/>
            </a:solidFill>
            <a:prstDash val="solid"/>
          </a:ln>
        </p:spPr>
      </p:sp>
      <p:sp>
        <p:nvSpPr>
          <p:cNvPr id="30" name="!!no5"/>
          <p:cNvSpPr/>
          <p:nvPr/>
        </p:nvSpPr>
        <p:spPr>
          <a:xfrm>
            <a:off x="1724909"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1" name="!!ball"/>
          <p:cNvSpPr/>
          <p:nvPr/>
        </p:nvSpPr>
        <p:spPr>
          <a:xfrm>
            <a:off x="1068194" y="1588819"/>
            <a:ext cx="50195" cy="50195"/>
          </a:xfrm>
          <a:prstGeom prst="ellipse">
            <a:avLst/>
          </a:prstGeom>
          <a:solidFill>
            <a:srgbClr val="D9641E"/>
          </a:solidFill>
          <a:ln w="9525">
            <a:solidFill>
              <a:srgbClr val="B04E12"/>
            </a:solidFill>
            <a:prstDash val="solid"/>
          </a:ln>
        </p:spPr>
      </p:sp>
      <p:sp>
        <p:nvSpPr>
          <p:cNvPr id="32"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3" name="notebox-155"/>
          <p:cNvSpPr/>
          <p:nvPr/>
        </p:nvSpPr>
        <p:spPr>
          <a:xfrm>
            <a:off x="2868687" y="2606040"/>
            <a:ext cx="5863833" cy="1143000"/>
          </a:xfrm>
          <a:prstGeom prst="roundRect">
            <a:avLst>
              <a:gd name="adj" fmla="val 4800"/>
            </a:avLst>
          </a:prstGeom>
          <a:solidFill>
            <a:srgbClr val="E3EDF2"/>
          </a:solidFill>
          <a:ln/>
        </p:spPr>
      </p:sp>
      <p:sp>
        <p:nvSpPr>
          <p:cNvPr id="34" name="notelbl-155"/>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5" name="note-155"/>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Inbound early — don’t let the count build. Inbounder immediately steps in behind as the release.</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5</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6-0"/>
          <p:cNvSpPr/>
          <p:nvPr/>
        </p:nvSpPr>
        <p:spPr>
          <a:xfrm flipH="1">
            <a:off x="1423740" y="2090766"/>
            <a:ext cx="179864" cy="188230"/>
          </a:xfrm>
          <a:prstGeom prst="line">
            <a:avLst/>
          </a:prstGeom>
          <a:noFill/>
          <a:ln w="19050">
            <a:solidFill>
              <a:srgbClr val="14283A"/>
            </a:solidFill>
            <a:prstDash val="solid"/>
            <a:tailEnd type="triangle"/>
          </a:ln>
        </p:spPr>
      </p:sp>
      <p:sp>
        <p:nvSpPr>
          <p:cNvPr id="20" name="trp-156"/>
          <p:cNvSpPr/>
          <p:nvPr/>
        </p:nvSpPr>
        <p:spPr>
          <a:xfrm>
            <a:off x="1093292" y="1613916"/>
            <a:ext cx="384826" cy="627434"/>
          </a:xfrm>
          <a:prstGeom prst="line">
            <a:avLst/>
          </a:prstGeom>
          <a:noFill/>
          <a:ln w="19050">
            <a:solidFill>
              <a:srgbClr val="2E7391"/>
            </a:solidFill>
            <a:prstDash val="dash"/>
            <a:tailEnd type="triangle"/>
          </a:ln>
        </p:spPr>
      </p:sp>
      <p:sp>
        <p:nvSpPr>
          <p:cNvPr id="21"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2"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3" name="!!o2"/>
          <p:cNvSpPr/>
          <p:nvPr/>
        </p:nvSpPr>
        <p:spPr>
          <a:xfrm>
            <a:off x="1356814" y="2212070"/>
            <a:ext cx="133853" cy="133853"/>
          </a:xfrm>
          <a:prstGeom prst="ellipse">
            <a:avLst/>
          </a:prstGeom>
          <a:solidFill>
            <a:srgbClr val="FFFFFF"/>
          </a:solidFill>
          <a:ln w="19050">
            <a:solidFill>
              <a:srgbClr val="14283A"/>
            </a:solidFill>
            <a:prstDash val="solid"/>
          </a:ln>
        </p:spPr>
      </p:sp>
      <p:sp>
        <p:nvSpPr>
          <p:cNvPr id="24" name="!!no2"/>
          <p:cNvSpPr/>
          <p:nvPr/>
        </p:nvSpPr>
        <p:spPr>
          <a:xfrm>
            <a:off x="1356814" y="221207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5" name="!!o3"/>
          <p:cNvSpPr/>
          <p:nvPr/>
        </p:nvSpPr>
        <p:spPr>
          <a:xfrm>
            <a:off x="930159" y="2964991"/>
            <a:ext cx="133853" cy="133853"/>
          </a:xfrm>
          <a:prstGeom prst="ellipse">
            <a:avLst/>
          </a:prstGeom>
          <a:solidFill>
            <a:srgbClr val="FFFFFF"/>
          </a:solidFill>
          <a:ln w="19050">
            <a:solidFill>
              <a:srgbClr val="14283A"/>
            </a:solidFill>
            <a:prstDash val="solid"/>
          </a:ln>
        </p:spPr>
      </p:sp>
      <p:sp>
        <p:nvSpPr>
          <p:cNvPr id="26" name="!!no3"/>
          <p:cNvSpPr/>
          <p:nvPr/>
        </p:nvSpPr>
        <p:spPr>
          <a:xfrm>
            <a:off x="930159" y="2964991"/>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7" name="!!o4"/>
          <p:cNvSpPr/>
          <p:nvPr/>
        </p:nvSpPr>
        <p:spPr>
          <a:xfrm>
            <a:off x="1348448" y="1459149"/>
            <a:ext cx="133853" cy="133853"/>
          </a:xfrm>
          <a:prstGeom prst="ellipse">
            <a:avLst/>
          </a:prstGeom>
          <a:solidFill>
            <a:srgbClr val="FFFFFF"/>
          </a:solidFill>
          <a:ln w="19050">
            <a:solidFill>
              <a:srgbClr val="14283A"/>
            </a:solidFill>
            <a:prstDash val="solid"/>
          </a:ln>
        </p:spPr>
      </p:sp>
      <p:sp>
        <p:nvSpPr>
          <p:cNvPr id="28" name="!!no4"/>
          <p:cNvSpPr/>
          <p:nvPr/>
        </p:nvSpPr>
        <p:spPr>
          <a:xfrm>
            <a:off x="1348448" y="145914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29" name="!!o5"/>
          <p:cNvSpPr/>
          <p:nvPr/>
        </p:nvSpPr>
        <p:spPr>
          <a:xfrm>
            <a:off x="1724909" y="3885227"/>
            <a:ext cx="133853" cy="133853"/>
          </a:xfrm>
          <a:prstGeom prst="ellipse">
            <a:avLst/>
          </a:prstGeom>
          <a:solidFill>
            <a:srgbClr val="FFFFFF"/>
          </a:solidFill>
          <a:ln w="19050">
            <a:solidFill>
              <a:srgbClr val="14283A"/>
            </a:solidFill>
            <a:prstDash val="solid"/>
          </a:ln>
        </p:spPr>
      </p:sp>
      <p:sp>
        <p:nvSpPr>
          <p:cNvPr id="30" name="!!no5"/>
          <p:cNvSpPr/>
          <p:nvPr/>
        </p:nvSpPr>
        <p:spPr>
          <a:xfrm>
            <a:off x="1724909" y="388522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1" name="!!ball"/>
          <p:cNvSpPr/>
          <p:nvPr/>
        </p:nvSpPr>
        <p:spPr>
          <a:xfrm>
            <a:off x="1453021" y="2216253"/>
            <a:ext cx="50195" cy="50195"/>
          </a:xfrm>
          <a:prstGeom prst="ellipse">
            <a:avLst/>
          </a:prstGeom>
          <a:solidFill>
            <a:srgbClr val="D9641E"/>
          </a:solidFill>
          <a:ln w="9525">
            <a:solidFill>
              <a:srgbClr val="B04E12"/>
            </a:solidFill>
            <a:prstDash val="solid"/>
          </a:ln>
        </p:spPr>
      </p:sp>
      <p:sp>
        <p:nvSpPr>
          <p:cNvPr id="32"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3" name="notebox-156"/>
          <p:cNvSpPr/>
          <p:nvPr/>
        </p:nvSpPr>
        <p:spPr>
          <a:xfrm>
            <a:off x="2868687" y="2606040"/>
            <a:ext cx="5863833" cy="1143000"/>
          </a:xfrm>
          <a:prstGeom prst="roundRect">
            <a:avLst>
              <a:gd name="adj" fmla="val 4800"/>
            </a:avLst>
          </a:prstGeom>
          <a:solidFill>
            <a:srgbClr val="E3EDF2"/>
          </a:solidFill>
          <a:ln/>
        </p:spPr>
      </p:sp>
      <p:sp>
        <p:nvSpPr>
          <p:cNvPr id="34" name="notelbl-156"/>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5" name="note-156"/>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Rule one: MIDDLE FIRST. 2 arrives in the middle window; the catch beats the whole press.</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5</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7-0"/>
          <p:cNvSpPr/>
          <p:nvPr/>
        </p:nvSpPr>
        <p:spPr>
          <a:xfrm flipV="1">
            <a:off x="997085" y="2831138"/>
            <a:ext cx="50195" cy="200779"/>
          </a:xfrm>
          <a:prstGeom prst="line">
            <a:avLst/>
          </a:prstGeom>
          <a:noFill/>
          <a:ln w="19050">
            <a:solidFill>
              <a:srgbClr val="14283A"/>
            </a:solidFill>
            <a:prstDash val="solid"/>
            <a:tailEnd type="triangle"/>
          </a:ln>
        </p:spPr>
      </p:sp>
      <p:sp>
        <p:nvSpPr>
          <p:cNvPr id="20" name="tr-157-1"/>
          <p:cNvSpPr/>
          <p:nvPr/>
        </p:nvSpPr>
        <p:spPr>
          <a:xfrm flipH="1" flipV="1">
            <a:off x="1645434" y="3366548"/>
            <a:ext cx="146401" cy="585605"/>
          </a:xfrm>
          <a:prstGeom prst="line">
            <a:avLst/>
          </a:prstGeom>
          <a:noFill/>
          <a:ln w="19050">
            <a:solidFill>
              <a:srgbClr val="14283A"/>
            </a:solidFill>
            <a:prstDash val="solid"/>
            <a:tailEnd type="triangle"/>
          </a:ln>
        </p:spPr>
      </p:sp>
      <p:sp>
        <p:nvSpPr>
          <p:cNvPr id="21" name="trp-157"/>
          <p:cNvSpPr/>
          <p:nvPr/>
        </p:nvSpPr>
        <p:spPr>
          <a:xfrm flipH="1">
            <a:off x="1101657" y="2241350"/>
            <a:ext cx="376460" cy="552142"/>
          </a:xfrm>
          <a:prstGeom prst="line">
            <a:avLst/>
          </a:prstGeom>
          <a:noFill/>
          <a:ln w="19050">
            <a:solidFill>
              <a:srgbClr val="2E7391"/>
            </a:solidFill>
            <a:prstDash val="dash"/>
            <a:tailEnd type="triangle"/>
          </a:ln>
        </p:spPr>
      </p:sp>
      <p:sp>
        <p:nvSpPr>
          <p:cNvPr id="22"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3"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4" name="!!o2"/>
          <p:cNvSpPr/>
          <p:nvPr/>
        </p:nvSpPr>
        <p:spPr>
          <a:xfrm>
            <a:off x="1356814" y="2212070"/>
            <a:ext cx="133853" cy="133853"/>
          </a:xfrm>
          <a:prstGeom prst="ellipse">
            <a:avLst/>
          </a:prstGeom>
          <a:solidFill>
            <a:srgbClr val="FFFFFF"/>
          </a:solidFill>
          <a:ln w="19050">
            <a:solidFill>
              <a:srgbClr val="14283A"/>
            </a:solidFill>
            <a:prstDash val="solid"/>
          </a:ln>
        </p:spPr>
      </p:sp>
      <p:sp>
        <p:nvSpPr>
          <p:cNvPr id="25" name="!!no2"/>
          <p:cNvSpPr/>
          <p:nvPr/>
        </p:nvSpPr>
        <p:spPr>
          <a:xfrm>
            <a:off x="1356814" y="221207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6" name="!!o3"/>
          <p:cNvSpPr/>
          <p:nvPr/>
        </p:nvSpPr>
        <p:spPr>
          <a:xfrm>
            <a:off x="980354" y="2764212"/>
            <a:ext cx="133853" cy="133853"/>
          </a:xfrm>
          <a:prstGeom prst="ellipse">
            <a:avLst/>
          </a:prstGeom>
          <a:solidFill>
            <a:srgbClr val="FFFFFF"/>
          </a:solidFill>
          <a:ln w="19050">
            <a:solidFill>
              <a:srgbClr val="14283A"/>
            </a:solidFill>
            <a:prstDash val="solid"/>
          </a:ln>
        </p:spPr>
      </p:sp>
      <p:sp>
        <p:nvSpPr>
          <p:cNvPr id="27" name="!!no3"/>
          <p:cNvSpPr/>
          <p:nvPr/>
        </p:nvSpPr>
        <p:spPr>
          <a:xfrm>
            <a:off x="980354" y="2764212"/>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8" name="!!o4"/>
          <p:cNvSpPr/>
          <p:nvPr/>
        </p:nvSpPr>
        <p:spPr>
          <a:xfrm>
            <a:off x="1348448" y="1459149"/>
            <a:ext cx="133853" cy="133853"/>
          </a:xfrm>
          <a:prstGeom prst="ellipse">
            <a:avLst/>
          </a:prstGeom>
          <a:solidFill>
            <a:srgbClr val="FFFFFF"/>
          </a:solidFill>
          <a:ln w="19050">
            <a:solidFill>
              <a:srgbClr val="14283A"/>
            </a:solidFill>
            <a:prstDash val="solid"/>
          </a:ln>
        </p:spPr>
      </p:sp>
      <p:sp>
        <p:nvSpPr>
          <p:cNvPr id="29" name="!!no4"/>
          <p:cNvSpPr/>
          <p:nvPr/>
        </p:nvSpPr>
        <p:spPr>
          <a:xfrm>
            <a:off x="1348448" y="145914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0" name="!!o5"/>
          <p:cNvSpPr/>
          <p:nvPr/>
        </p:nvSpPr>
        <p:spPr>
          <a:xfrm>
            <a:off x="1578507" y="3299622"/>
            <a:ext cx="133853" cy="133853"/>
          </a:xfrm>
          <a:prstGeom prst="ellipse">
            <a:avLst/>
          </a:prstGeom>
          <a:solidFill>
            <a:srgbClr val="FFFFFF"/>
          </a:solidFill>
          <a:ln w="19050">
            <a:solidFill>
              <a:srgbClr val="14283A"/>
            </a:solidFill>
            <a:prstDash val="solid"/>
          </a:ln>
        </p:spPr>
      </p:sp>
      <p:sp>
        <p:nvSpPr>
          <p:cNvPr id="31" name="!!no5"/>
          <p:cNvSpPr/>
          <p:nvPr/>
        </p:nvSpPr>
        <p:spPr>
          <a:xfrm>
            <a:off x="1578507" y="3299622"/>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2" name="!!ball"/>
          <p:cNvSpPr/>
          <p:nvPr/>
        </p:nvSpPr>
        <p:spPr>
          <a:xfrm>
            <a:off x="1076560" y="2768395"/>
            <a:ext cx="50195" cy="50195"/>
          </a:xfrm>
          <a:prstGeom prst="ellipse">
            <a:avLst/>
          </a:prstGeom>
          <a:solidFill>
            <a:srgbClr val="D9641E"/>
          </a:solidFill>
          <a:ln w="9525">
            <a:solidFill>
              <a:srgbClr val="B04E12"/>
            </a:solidFill>
            <a:prstDash val="solid"/>
          </a:ln>
        </p:spPr>
      </p:sp>
      <p:sp>
        <p:nvSpPr>
          <p:cNvPr id="33"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4" name="notebox-157"/>
          <p:cNvSpPr/>
          <p:nvPr/>
        </p:nvSpPr>
        <p:spPr>
          <a:xfrm>
            <a:off x="2868687" y="2606040"/>
            <a:ext cx="5863833" cy="1143000"/>
          </a:xfrm>
          <a:prstGeom prst="roundRect">
            <a:avLst>
              <a:gd name="adj" fmla="val 4800"/>
            </a:avLst>
          </a:prstGeom>
          <a:solidFill>
            <a:srgbClr val="E3EDF2"/>
          </a:solidFill>
          <a:ln/>
        </p:spPr>
      </p:sp>
      <p:sp>
        <p:nvSpPr>
          <p:cNvPr id="35" name="notelbl-157"/>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6" name="note-157"/>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Face the rim, hit the next line: sideline lifts, 5 rim-runs behind the whole press.</a:t>
            </a:r>
            <a:endParaRPr lang="en-US" sz="1050" dirty="0"/>
          </a:p>
        </p:txBody>
      </p:sp>
      <p:sp>
        <p:nvSpPr>
          <p:cNvPr id="37"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PRESS OFFENSE  ·  VS ALL PRESSES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Breaker — 1-4 Press Break</a:t>
            </a:r>
            <a:endParaRPr lang="en-US" sz="2200" dirty="0"/>
          </a:p>
        </p:txBody>
      </p:sp>
      <p:sp>
        <p:nvSpPr>
          <p:cNvPr id="4" name="ph-15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5</a:t>
            </a:r>
            <a:endParaRPr lang="en-US" sz="1200" dirty="0"/>
          </a:p>
        </p:txBody>
      </p:sp>
      <p:sp>
        <p:nvSpPr>
          <p:cNvPr id="5" name="Shape 3"/>
          <p:cNvSpPr/>
          <p:nvPr/>
        </p:nvSpPr>
        <p:spPr>
          <a:xfrm>
            <a:off x="356616" y="969264"/>
            <a:ext cx="2201175" cy="4041648"/>
          </a:xfrm>
          <a:prstGeom prst="rect">
            <a:avLst/>
          </a:prstGeom>
          <a:solidFill>
            <a:srgbClr val="EFE2CC"/>
          </a:solidFill>
          <a:ln w="15240">
            <a:solidFill>
              <a:srgbClr val="A98A5F"/>
            </a:solidFill>
            <a:prstDash val="solid"/>
          </a:ln>
        </p:spPr>
      </p:sp>
      <p:sp>
        <p:nvSpPr>
          <p:cNvPr id="6" name="Shape 4"/>
          <p:cNvSpPr/>
          <p:nvPr/>
        </p:nvSpPr>
        <p:spPr>
          <a:xfrm>
            <a:off x="453309" y="1149615"/>
            <a:ext cx="2007789" cy="3680946"/>
          </a:xfrm>
          <a:prstGeom prst="rect">
            <a:avLst/>
          </a:prstGeom>
          <a:ln w="9525">
            <a:solidFill>
              <a:srgbClr val="A98A5F"/>
            </a:solidFill>
            <a:prstDash val="solid"/>
          </a:ln>
        </p:spPr>
      </p:sp>
      <p:sp>
        <p:nvSpPr>
          <p:cNvPr id="7" name="Shape 5"/>
          <p:cNvSpPr/>
          <p:nvPr/>
        </p:nvSpPr>
        <p:spPr>
          <a:xfrm>
            <a:off x="1206230" y="1149615"/>
            <a:ext cx="501947" cy="794750"/>
          </a:xfrm>
          <a:prstGeom prst="rect">
            <a:avLst/>
          </a:prstGeom>
          <a:solidFill>
            <a:srgbClr val="E3CFAE"/>
          </a:solidFill>
          <a:ln w="9525">
            <a:solidFill>
              <a:srgbClr val="A98A5F"/>
            </a:solidFill>
            <a:prstDash val="solid"/>
          </a:ln>
        </p:spPr>
      </p:sp>
      <p:sp>
        <p:nvSpPr>
          <p:cNvPr id="8" name="Shape 6"/>
          <p:cNvSpPr/>
          <p:nvPr/>
        </p:nvSpPr>
        <p:spPr>
          <a:xfrm>
            <a:off x="1206230" y="1693391"/>
            <a:ext cx="501947" cy="501947"/>
          </a:xfrm>
          <a:prstGeom prst="ellipse">
            <a:avLst/>
          </a:prstGeom>
          <a:ln w="9525">
            <a:solidFill>
              <a:srgbClr val="A98A5F"/>
            </a:solidFill>
            <a:prstDash val="solid"/>
          </a:ln>
        </p:spPr>
      </p:sp>
      <p:sp>
        <p:nvSpPr>
          <p:cNvPr id="9" name="Shape 7"/>
          <p:cNvSpPr/>
          <p:nvPr/>
        </p:nvSpPr>
        <p:spPr>
          <a:xfrm>
            <a:off x="1331717" y="1316931"/>
            <a:ext cx="250974" cy="0"/>
          </a:xfrm>
          <a:prstGeom prst="line">
            <a:avLst/>
          </a:prstGeom>
          <a:noFill/>
          <a:ln w="9525">
            <a:solidFill>
              <a:srgbClr val="A98A5F"/>
            </a:solidFill>
            <a:prstDash val="solid"/>
          </a:ln>
        </p:spPr>
      </p:sp>
      <p:sp>
        <p:nvSpPr>
          <p:cNvPr id="10" name="Shape 8"/>
          <p:cNvSpPr/>
          <p:nvPr/>
        </p:nvSpPr>
        <p:spPr>
          <a:xfrm>
            <a:off x="1419557" y="1331571"/>
            <a:ext cx="75292" cy="75292"/>
          </a:xfrm>
          <a:prstGeom prst="ellipse">
            <a:avLst/>
          </a:prstGeom>
          <a:ln w="9525">
            <a:solidFill>
              <a:srgbClr val="A98A5F"/>
            </a:solidFill>
            <a:prstDash val="solid"/>
          </a:ln>
        </p:spPr>
      </p:sp>
      <p:sp>
        <p:nvSpPr>
          <p:cNvPr id="11" name="Shape 9"/>
          <p:cNvSpPr/>
          <p:nvPr/>
        </p:nvSpPr>
        <p:spPr>
          <a:xfrm>
            <a:off x="631082" y="543095"/>
            <a:ext cx="1652243" cy="1652243"/>
          </a:xfrm>
          <a:prstGeom prst="arc">
            <a:avLst>
              <a:gd name="adj1" fmla="val 20676000"/>
              <a:gd name="adj2" fmla="val 11724000"/>
            </a:avLst>
          </a:prstGeom>
          <a:ln w="9525">
            <a:solidFill>
              <a:srgbClr val="A98A5F"/>
            </a:solidFill>
            <a:prstDash val="solid"/>
          </a:ln>
        </p:spPr>
      </p:sp>
      <p:sp>
        <p:nvSpPr>
          <p:cNvPr id="12" name="Shape 10"/>
          <p:cNvSpPr/>
          <p:nvPr/>
        </p:nvSpPr>
        <p:spPr>
          <a:xfrm>
            <a:off x="1206230" y="4035811"/>
            <a:ext cx="501947" cy="794750"/>
          </a:xfrm>
          <a:prstGeom prst="rect">
            <a:avLst/>
          </a:prstGeom>
          <a:solidFill>
            <a:srgbClr val="E3CFAE"/>
          </a:solidFill>
          <a:ln w="9525">
            <a:solidFill>
              <a:srgbClr val="A98A5F"/>
            </a:solidFill>
            <a:prstDash val="solid"/>
          </a:ln>
        </p:spPr>
      </p:sp>
      <p:sp>
        <p:nvSpPr>
          <p:cNvPr id="13" name="Shape 11"/>
          <p:cNvSpPr/>
          <p:nvPr/>
        </p:nvSpPr>
        <p:spPr>
          <a:xfrm>
            <a:off x="1206230" y="3784838"/>
            <a:ext cx="501947" cy="501947"/>
          </a:xfrm>
          <a:prstGeom prst="ellipse">
            <a:avLst/>
          </a:prstGeom>
          <a:ln w="9525">
            <a:solidFill>
              <a:srgbClr val="A98A5F"/>
            </a:solidFill>
            <a:prstDash val="solid"/>
          </a:ln>
        </p:spPr>
      </p:sp>
      <p:sp>
        <p:nvSpPr>
          <p:cNvPr id="14" name="Shape 12"/>
          <p:cNvSpPr/>
          <p:nvPr/>
        </p:nvSpPr>
        <p:spPr>
          <a:xfrm>
            <a:off x="1331717" y="4663245"/>
            <a:ext cx="250974" cy="0"/>
          </a:xfrm>
          <a:prstGeom prst="line">
            <a:avLst/>
          </a:prstGeom>
          <a:noFill/>
          <a:ln w="9525">
            <a:solidFill>
              <a:srgbClr val="A98A5F"/>
            </a:solidFill>
            <a:prstDash val="solid"/>
          </a:ln>
        </p:spPr>
      </p:sp>
      <p:sp>
        <p:nvSpPr>
          <p:cNvPr id="15" name="Shape 13"/>
          <p:cNvSpPr/>
          <p:nvPr/>
        </p:nvSpPr>
        <p:spPr>
          <a:xfrm>
            <a:off x="1419557" y="4573313"/>
            <a:ext cx="75292" cy="75292"/>
          </a:xfrm>
          <a:prstGeom prst="ellipse">
            <a:avLst/>
          </a:prstGeom>
          <a:ln w="9525">
            <a:solidFill>
              <a:srgbClr val="A98A5F"/>
            </a:solidFill>
            <a:prstDash val="solid"/>
          </a:ln>
        </p:spPr>
      </p:sp>
      <p:sp>
        <p:nvSpPr>
          <p:cNvPr id="16" name="Shape 14"/>
          <p:cNvSpPr/>
          <p:nvPr/>
        </p:nvSpPr>
        <p:spPr>
          <a:xfrm>
            <a:off x="631082" y="3784838"/>
            <a:ext cx="1652243" cy="1652243"/>
          </a:xfrm>
          <a:prstGeom prst="arc">
            <a:avLst>
              <a:gd name="adj1" fmla="val 9876000"/>
              <a:gd name="adj2" fmla="val 924000"/>
            </a:avLst>
          </a:prstGeom>
          <a:ln w="9525">
            <a:solidFill>
              <a:srgbClr val="A98A5F"/>
            </a:solidFill>
            <a:prstDash val="solid"/>
          </a:ln>
        </p:spPr>
      </p:sp>
      <p:sp>
        <p:nvSpPr>
          <p:cNvPr id="17" name="Shape 15"/>
          <p:cNvSpPr/>
          <p:nvPr/>
        </p:nvSpPr>
        <p:spPr>
          <a:xfrm>
            <a:off x="453309" y="2990088"/>
            <a:ext cx="2007789" cy="0"/>
          </a:xfrm>
          <a:prstGeom prst="line">
            <a:avLst/>
          </a:prstGeom>
          <a:noFill/>
          <a:ln w="9525">
            <a:solidFill>
              <a:srgbClr val="A98A5F"/>
            </a:solidFill>
            <a:prstDash val="solid"/>
          </a:ln>
        </p:spPr>
      </p:sp>
      <p:sp>
        <p:nvSpPr>
          <p:cNvPr id="18" name="Shape 16"/>
          <p:cNvSpPr/>
          <p:nvPr/>
        </p:nvSpPr>
        <p:spPr>
          <a:xfrm>
            <a:off x="1206230" y="2739114"/>
            <a:ext cx="501947" cy="501947"/>
          </a:xfrm>
          <a:prstGeom prst="ellipse">
            <a:avLst/>
          </a:prstGeom>
          <a:ln w="9525">
            <a:solidFill>
              <a:srgbClr val="A98A5F"/>
            </a:solidFill>
            <a:prstDash val="solid"/>
          </a:ln>
        </p:spPr>
      </p:sp>
      <p:sp>
        <p:nvSpPr>
          <p:cNvPr id="19" name="tr-158-0"/>
          <p:cNvSpPr/>
          <p:nvPr/>
        </p:nvSpPr>
        <p:spPr>
          <a:xfrm>
            <a:off x="1047280" y="2831138"/>
            <a:ext cx="158950" cy="535410"/>
          </a:xfrm>
          <a:prstGeom prst="line">
            <a:avLst/>
          </a:prstGeom>
          <a:noFill/>
          <a:ln w="19050">
            <a:solidFill>
              <a:srgbClr val="14283A"/>
            </a:solidFill>
            <a:prstDash val="sysDot"/>
          </a:ln>
        </p:spPr>
      </p:sp>
      <p:sp>
        <p:nvSpPr>
          <p:cNvPr id="20" name="tr-158-0"/>
          <p:cNvSpPr/>
          <p:nvPr/>
        </p:nvSpPr>
        <p:spPr>
          <a:xfrm>
            <a:off x="1206230" y="3366548"/>
            <a:ext cx="83658" cy="334631"/>
          </a:xfrm>
          <a:prstGeom prst="line">
            <a:avLst/>
          </a:prstGeom>
          <a:noFill/>
          <a:ln w="19050">
            <a:solidFill>
              <a:srgbClr val="14283A"/>
            </a:solidFill>
            <a:prstDash val="sysDot"/>
            <a:tailEnd type="triangle"/>
          </a:ln>
        </p:spPr>
      </p:sp>
      <p:sp>
        <p:nvSpPr>
          <p:cNvPr id="21" name="tr-158-1"/>
          <p:cNvSpPr/>
          <p:nvPr/>
        </p:nvSpPr>
        <p:spPr>
          <a:xfrm flipH="1">
            <a:off x="1624519" y="3366548"/>
            <a:ext cx="20914" cy="1003894"/>
          </a:xfrm>
          <a:prstGeom prst="line">
            <a:avLst/>
          </a:prstGeom>
          <a:noFill/>
          <a:ln w="19050">
            <a:solidFill>
              <a:srgbClr val="14283A"/>
            </a:solidFill>
            <a:prstDash val="solid"/>
            <a:tailEnd type="triangle"/>
          </a:ln>
        </p:spPr>
      </p:sp>
      <p:sp>
        <p:nvSpPr>
          <p:cNvPr id="22" name="trp-158"/>
          <p:cNvSpPr/>
          <p:nvPr/>
        </p:nvSpPr>
        <p:spPr>
          <a:xfrm>
            <a:off x="1344265" y="3663534"/>
            <a:ext cx="334631" cy="669263"/>
          </a:xfrm>
          <a:prstGeom prst="line">
            <a:avLst/>
          </a:prstGeom>
          <a:noFill/>
          <a:ln w="19050">
            <a:solidFill>
              <a:srgbClr val="2E7391"/>
            </a:solidFill>
            <a:prstDash val="dash"/>
            <a:tailEnd type="triangle"/>
          </a:ln>
        </p:spPr>
      </p:sp>
      <p:sp>
        <p:nvSpPr>
          <p:cNvPr id="23" name="!!o1"/>
          <p:cNvSpPr/>
          <p:nvPr/>
        </p:nvSpPr>
        <p:spPr>
          <a:xfrm>
            <a:off x="971988" y="1584636"/>
            <a:ext cx="133853" cy="133853"/>
          </a:xfrm>
          <a:prstGeom prst="ellipse">
            <a:avLst/>
          </a:prstGeom>
          <a:solidFill>
            <a:srgbClr val="FFFFFF"/>
          </a:solidFill>
          <a:ln w="19050">
            <a:solidFill>
              <a:srgbClr val="14283A"/>
            </a:solidFill>
            <a:prstDash val="solid"/>
          </a:ln>
        </p:spPr>
      </p:sp>
      <p:sp>
        <p:nvSpPr>
          <p:cNvPr id="24" name="!!no1"/>
          <p:cNvSpPr/>
          <p:nvPr/>
        </p:nvSpPr>
        <p:spPr>
          <a:xfrm>
            <a:off x="971988" y="1584636"/>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1</a:t>
            </a:r>
            <a:endParaRPr lang="en-US" sz="800" dirty="0"/>
          </a:p>
        </p:txBody>
      </p:sp>
      <p:sp>
        <p:nvSpPr>
          <p:cNvPr id="25" name="!!o2"/>
          <p:cNvSpPr/>
          <p:nvPr/>
        </p:nvSpPr>
        <p:spPr>
          <a:xfrm>
            <a:off x="1356814" y="2212070"/>
            <a:ext cx="133853" cy="133853"/>
          </a:xfrm>
          <a:prstGeom prst="ellipse">
            <a:avLst/>
          </a:prstGeom>
          <a:solidFill>
            <a:srgbClr val="FFFFFF"/>
          </a:solidFill>
          <a:ln w="19050">
            <a:solidFill>
              <a:srgbClr val="14283A"/>
            </a:solidFill>
            <a:prstDash val="solid"/>
          </a:ln>
        </p:spPr>
      </p:sp>
      <p:sp>
        <p:nvSpPr>
          <p:cNvPr id="26" name="!!no2"/>
          <p:cNvSpPr/>
          <p:nvPr/>
        </p:nvSpPr>
        <p:spPr>
          <a:xfrm>
            <a:off x="1356814" y="2212070"/>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2</a:t>
            </a:r>
            <a:endParaRPr lang="en-US" sz="800" dirty="0"/>
          </a:p>
        </p:txBody>
      </p:sp>
      <p:sp>
        <p:nvSpPr>
          <p:cNvPr id="27" name="!!o3"/>
          <p:cNvSpPr/>
          <p:nvPr/>
        </p:nvSpPr>
        <p:spPr>
          <a:xfrm>
            <a:off x="1222961" y="3634254"/>
            <a:ext cx="133853" cy="133853"/>
          </a:xfrm>
          <a:prstGeom prst="ellipse">
            <a:avLst/>
          </a:prstGeom>
          <a:solidFill>
            <a:srgbClr val="FFFFFF"/>
          </a:solidFill>
          <a:ln w="19050">
            <a:solidFill>
              <a:srgbClr val="14283A"/>
            </a:solidFill>
            <a:prstDash val="solid"/>
          </a:ln>
        </p:spPr>
      </p:sp>
      <p:sp>
        <p:nvSpPr>
          <p:cNvPr id="28" name="!!no3"/>
          <p:cNvSpPr/>
          <p:nvPr/>
        </p:nvSpPr>
        <p:spPr>
          <a:xfrm>
            <a:off x="1222961" y="3634254"/>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3</a:t>
            </a:r>
            <a:endParaRPr lang="en-US" sz="800" dirty="0"/>
          </a:p>
        </p:txBody>
      </p:sp>
      <p:sp>
        <p:nvSpPr>
          <p:cNvPr id="29" name="!!o4"/>
          <p:cNvSpPr/>
          <p:nvPr/>
        </p:nvSpPr>
        <p:spPr>
          <a:xfrm>
            <a:off x="1348448" y="1459149"/>
            <a:ext cx="133853" cy="133853"/>
          </a:xfrm>
          <a:prstGeom prst="ellipse">
            <a:avLst/>
          </a:prstGeom>
          <a:solidFill>
            <a:srgbClr val="FFFFFF"/>
          </a:solidFill>
          <a:ln w="19050">
            <a:solidFill>
              <a:srgbClr val="14283A"/>
            </a:solidFill>
            <a:prstDash val="solid"/>
          </a:ln>
        </p:spPr>
      </p:sp>
      <p:sp>
        <p:nvSpPr>
          <p:cNvPr id="30" name="!!no4"/>
          <p:cNvSpPr/>
          <p:nvPr/>
        </p:nvSpPr>
        <p:spPr>
          <a:xfrm>
            <a:off x="1348448" y="1459149"/>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4</a:t>
            </a:r>
            <a:endParaRPr lang="en-US" sz="800" dirty="0"/>
          </a:p>
        </p:txBody>
      </p:sp>
      <p:sp>
        <p:nvSpPr>
          <p:cNvPr id="31" name="!!o5"/>
          <p:cNvSpPr/>
          <p:nvPr/>
        </p:nvSpPr>
        <p:spPr>
          <a:xfrm>
            <a:off x="1557593" y="4303517"/>
            <a:ext cx="133853" cy="133853"/>
          </a:xfrm>
          <a:prstGeom prst="ellipse">
            <a:avLst/>
          </a:prstGeom>
          <a:solidFill>
            <a:srgbClr val="FFFFFF"/>
          </a:solidFill>
          <a:ln w="19050">
            <a:solidFill>
              <a:srgbClr val="14283A"/>
            </a:solidFill>
            <a:prstDash val="solid"/>
          </a:ln>
        </p:spPr>
      </p:sp>
      <p:sp>
        <p:nvSpPr>
          <p:cNvPr id="32" name="!!no5"/>
          <p:cNvSpPr/>
          <p:nvPr/>
        </p:nvSpPr>
        <p:spPr>
          <a:xfrm>
            <a:off x="1557593" y="4303517"/>
            <a:ext cx="133853" cy="133853"/>
          </a:xfrm>
          <a:prstGeom prst="rect">
            <a:avLst/>
          </a:prstGeom>
          <a:noFill/>
          <a:ln/>
        </p:spPr>
        <p:txBody>
          <a:bodyPr wrap="square" lIns="0" tIns="0" rIns="0" bIns="0" rtlCol="0" anchor="ctr"/>
          <a:lstStyle/>
          <a:p>
            <a:pPr algn="ctr" indent="0" marL="0">
              <a:buNone/>
            </a:pPr>
            <a:r>
              <a:rPr lang="en-US" sz="800" b="1" dirty="0">
                <a:solidFill>
                  <a:srgbClr val="14283A"/>
                </a:solidFill>
                <a:latin typeface="Arial" pitchFamily="34" charset="0"/>
                <a:ea typeface="Arial" pitchFamily="34" charset="-122"/>
                <a:cs typeface="Arial" pitchFamily="34" charset="-120"/>
              </a:rPr>
              <a:t>5</a:t>
            </a:r>
            <a:endParaRPr lang="en-US" sz="800" dirty="0"/>
          </a:p>
        </p:txBody>
      </p:sp>
      <p:sp>
        <p:nvSpPr>
          <p:cNvPr id="33" name="!!ball"/>
          <p:cNvSpPr/>
          <p:nvPr/>
        </p:nvSpPr>
        <p:spPr>
          <a:xfrm>
            <a:off x="1653799" y="4307699"/>
            <a:ext cx="50195" cy="50195"/>
          </a:xfrm>
          <a:prstGeom prst="ellipse">
            <a:avLst/>
          </a:prstGeom>
          <a:solidFill>
            <a:srgbClr val="D9641E"/>
          </a:solidFill>
          <a:ln w="9525">
            <a:solidFill>
              <a:srgbClr val="B04E12"/>
            </a:solidFill>
            <a:prstDash val="solid"/>
          </a:ln>
        </p:spPr>
      </p:sp>
      <p:sp>
        <p:nvSpPr>
          <p:cNvPr id="34" name="desc"/>
          <p:cNvSpPr/>
          <p:nvPr/>
        </p:nvSpPr>
        <p:spPr>
          <a:xfrm>
            <a:off x="2868687" y="1024128"/>
            <a:ext cx="5863833"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One press break beats every press if the rules are followed: four across the free-throw line extended, best passer inbounding. Middle first, sideline second, reverse to flip the floor — and never, ever dribble into a corner.</a:t>
            </a:r>
            <a:endParaRPr lang="en-US" sz="950" dirty="0"/>
          </a:p>
        </p:txBody>
      </p:sp>
      <p:sp>
        <p:nvSpPr>
          <p:cNvPr id="35" name="notebox-158"/>
          <p:cNvSpPr/>
          <p:nvPr/>
        </p:nvSpPr>
        <p:spPr>
          <a:xfrm>
            <a:off x="2868687" y="2606040"/>
            <a:ext cx="5863833" cy="1143000"/>
          </a:xfrm>
          <a:prstGeom prst="roundRect">
            <a:avLst>
              <a:gd name="adj" fmla="val 4800"/>
            </a:avLst>
          </a:prstGeom>
          <a:solidFill>
            <a:srgbClr val="E3EDF2"/>
          </a:solidFill>
          <a:ln/>
        </p:spPr>
      </p:sp>
      <p:sp>
        <p:nvSpPr>
          <p:cNvPr id="36" name="notelbl-158"/>
          <p:cNvSpPr/>
          <p:nvPr/>
        </p:nvSpPr>
        <p:spPr>
          <a:xfrm>
            <a:off x="3005847" y="2697480"/>
            <a:ext cx="5589513"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7" name="note-158"/>
          <p:cNvSpPr/>
          <p:nvPr/>
        </p:nvSpPr>
        <p:spPr>
          <a:xfrm>
            <a:off x="3005847" y="2926080"/>
            <a:ext cx="5589513"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Press beaten = attack the numbers. Hit the rim-runner for the layup wave — or flow into 5-out.</a:t>
            </a:r>
            <a:endParaRPr lang="en-US" sz="1050" dirty="0"/>
          </a:p>
        </p:txBody>
      </p:sp>
      <p:sp>
        <p:nvSpPr>
          <p:cNvPr id="38" name="kp-158"/>
          <p:cNvSpPr/>
          <p:nvPr/>
        </p:nvSpPr>
        <p:spPr>
          <a:xfrm>
            <a:off x="2868687" y="3913632"/>
            <a:ext cx="5863833"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9" name="kpl-158"/>
          <p:cNvSpPr/>
          <p:nvPr/>
        </p:nvSpPr>
        <p:spPr>
          <a:xfrm>
            <a:off x="2914407" y="4160520"/>
            <a:ext cx="5772393"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MIDDLE FIRST: a catch in the middle beats every press ever designed. Face up and find the next line.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inbounder steps in BEHIND the ball as the release valve — backward is never a bad pass.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Catch, face, look deep before you dribble. The rim-runner is open more than you think.</a:t>
            </a:r>
            <a:endParaRPr lang="en-US" sz="850" dirty="0"/>
          </a:p>
        </p:txBody>
      </p:sp>
      <p:sp>
        <p:nvSpPr>
          <p:cNvPr id="4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103048"/>
        </a:solidFill>
      </p:bgPr>
    </p:bg>
    <p:spTree>
      <p:nvGrpSpPr>
        <p:cNvPr id="1" name=""/>
        <p:cNvGrpSpPr/>
        <p:nvPr/>
      </p:nvGrpSpPr>
      <p:grpSpPr>
        <a:xfrm>
          <a:off x="0" y="0"/>
          <a:ext cx="0" cy="0"/>
          <a:chOff x="0" y="0"/>
          <a:chExt cx="0" cy="0"/>
        </a:xfrm>
      </p:grpSpPr>
      <p:sp>
        <p:nvSpPr>
          <p:cNvPr id="2" name="Text 0"/>
          <p:cNvSpPr/>
          <p:nvPr/>
        </p:nvSpPr>
        <p:spPr>
          <a:xfrm>
            <a:off x="548640" y="1828800"/>
            <a:ext cx="8046720" cy="822960"/>
          </a:xfrm>
          <a:prstGeom prst="rect">
            <a:avLst/>
          </a:prstGeom>
          <a:noFill/>
          <a:ln/>
        </p:spPr>
        <p:txBody>
          <a:bodyPr wrap="square" lIns="0" tIns="0" rIns="0" bIns="0" rtlCol="0" anchor="ctr"/>
          <a:lstStyle/>
          <a:p>
            <a:pPr indent="0" marL="0">
              <a:buNone/>
            </a:pPr>
            <a:r>
              <a:rPr lang="en-US" sz="4000" b="1" spc="200" kern="0" dirty="0">
                <a:solidFill>
                  <a:srgbClr val="FFFFFF"/>
                </a:solidFill>
                <a:latin typeface="Arial" pitchFamily="34" charset="0"/>
                <a:ea typeface="Arial" pitchFamily="34" charset="-122"/>
                <a:cs typeface="Arial" pitchFamily="34" charset="-120"/>
              </a:rPr>
              <a:t>OUT OF BOUNDS</a:t>
            </a:r>
            <a:endParaRPr lang="en-US" sz="4000" dirty="0"/>
          </a:p>
        </p:txBody>
      </p:sp>
      <p:sp>
        <p:nvSpPr>
          <p:cNvPr id="3" name="Text 1"/>
          <p:cNvSpPr/>
          <p:nvPr/>
        </p:nvSpPr>
        <p:spPr>
          <a:xfrm>
            <a:off x="548640" y="2651760"/>
            <a:ext cx="8046720" cy="457200"/>
          </a:xfrm>
          <a:prstGeom prst="rect">
            <a:avLst/>
          </a:prstGeom>
          <a:noFill/>
          <a:ln/>
        </p:spPr>
        <p:txBody>
          <a:bodyPr wrap="square" lIns="0" tIns="0" rIns="0" bIns="0" rtlCol="0" anchor="ctr"/>
          <a:lstStyle/>
          <a:p>
            <a:pPr indent="0" marL="0">
              <a:buNone/>
            </a:pPr>
            <a:r>
              <a:rPr lang="en-US" sz="1600" dirty="0">
                <a:solidFill>
                  <a:srgbClr val="62A8C4"/>
                </a:solidFill>
                <a:latin typeface="Arial" pitchFamily="34" charset="0"/>
                <a:ea typeface="Arial" pitchFamily="34" charset="-122"/>
                <a:cs typeface="Arial" pitchFamily="34" charset="-120"/>
              </a:rPr>
              <a:t>Free points for prepared teams</a:t>
            </a:r>
            <a:endParaRPr lang="en-US" sz="1600" dirty="0"/>
          </a:p>
        </p:txBody>
      </p:sp>
      <p:sp>
        <p:nvSpPr>
          <p:cNvPr id="4" name="Text 2"/>
          <p:cNvSpPr/>
          <p:nvPr/>
        </p:nvSpPr>
        <p:spPr>
          <a:xfrm>
            <a:off x="548640" y="3291840"/>
            <a:ext cx="8046720" cy="731520"/>
          </a:xfrm>
          <a:prstGeom prst="rect">
            <a:avLst/>
          </a:prstGeom>
          <a:noFill/>
          <a:ln/>
        </p:spPr>
        <p:txBody>
          <a:bodyPr wrap="square" lIns="0" tIns="0" rIns="0" bIns="0" rtlCol="0" anchor="ctr"/>
          <a:lstStyle/>
          <a:p>
            <a:pPr indent="0" marL="0">
              <a:buNone/>
            </a:pPr>
            <a:r>
              <a:rPr lang="en-US" sz="1100" dirty="0">
                <a:solidFill>
                  <a:srgbClr val="9FB4C0"/>
                </a:solidFill>
                <a:latin typeface="Arial" pitchFamily="34" charset="0"/>
                <a:ea typeface="Arial" pitchFamily="34" charset="-122"/>
                <a:cs typeface="Arial" pitchFamily="34" charset="-120"/>
              </a:rPr>
              <a:t>Box Fist — Baseline OOB  ·  Stack Pop — Baseline OOB  ·  Winner — Sideline OOB</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0"/>
          <p:cNvSpPr/>
          <p:nvPr/>
        </p:nvSpPr>
        <p:spPr>
          <a:xfrm flipH="1" flipV="1">
            <a:off x="907591" y="1602924"/>
            <a:ext cx="496111" cy="124028"/>
          </a:xfrm>
          <a:prstGeom prst="line">
            <a:avLst/>
          </a:prstGeom>
          <a:noFill/>
          <a:ln w="19050">
            <a:solidFill>
              <a:srgbClr val="14283A"/>
            </a:solidFill>
            <a:prstDash val="solid"/>
          </a:ln>
        </p:spPr>
      </p:sp>
      <p:sp>
        <p:nvSpPr>
          <p:cNvPr id="14" name="tr-16-0"/>
          <p:cNvSpPr/>
          <p:nvPr/>
        </p:nvSpPr>
        <p:spPr>
          <a:xfrm flipH="1" flipV="1">
            <a:off x="758757" y="1478896"/>
            <a:ext cx="148833" cy="124028"/>
          </a:xfrm>
          <a:prstGeom prst="line">
            <a:avLst/>
          </a:prstGeom>
          <a:noFill/>
          <a:ln w="19050">
            <a:solidFill>
              <a:srgbClr val="14283A"/>
            </a:solidFill>
            <a:prstDash val="solid"/>
            <a:tailEnd type="triangle"/>
          </a:ln>
        </p:spPr>
      </p:sp>
      <p:sp>
        <p:nvSpPr>
          <p:cNvPr id="15" name="trp-16"/>
          <p:cNvSpPr/>
          <p:nvPr/>
        </p:nvSpPr>
        <p:spPr>
          <a:xfrm>
            <a:off x="1345822" y="3140867"/>
            <a:ext cx="578796" cy="496111"/>
          </a:xfrm>
          <a:prstGeom prst="line">
            <a:avLst/>
          </a:prstGeom>
          <a:noFill/>
          <a:ln w="19050">
            <a:solidFill>
              <a:srgbClr val="2E7391"/>
            </a:solidFill>
            <a:prstDash val="dash"/>
            <a:tailEnd type="triangle"/>
          </a:ln>
        </p:spPr>
      </p:sp>
      <p:sp>
        <p:nvSpPr>
          <p:cNvPr id="16" name="!!o1"/>
          <p:cNvSpPr/>
          <p:nvPr/>
        </p:nvSpPr>
        <p:spPr>
          <a:xfrm>
            <a:off x="1709636" y="3603903"/>
            <a:ext cx="214981" cy="214981"/>
          </a:xfrm>
          <a:prstGeom prst="ellipse">
            <a:avLst/>
          </a:prstGeom>
          <a:solidFill>
            <a:srgbClr val="FFFFFF"/>
          </a:solidFill>
          <a:ln w="19050">
            <a:solidFill>
              <a:srgbClr val="14283A"/>
            </a:solidFill>
            <a:prstDash val="solid"/>
          </a:ln>
        </p:spPr>
      </p:sp>
      <p:sp>
        <p:nvSpPr>
          <p:cNvPr id="17" name="!!no1"/>
          <p:cNvSpPr/>
          <p:nvPr/>
        </p:nvSpPr>
        <p:spPr>
          <a:xfrm>
            <a:off x="1709636"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9"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1"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130840" y="3107793"/>
            <a:ext cx="214981" cy="214981"/>
          </a:xfrm>
          <a:prstGeom prst="ellipse">
            <a:avLst/>
          </a:prstGeom>
          <a:solidFill>
            <a:srgbClr val="FFFFFF"/>
          </a:solidFill>
          <a:ln w="19050">
            <a:solidFill>
              <a:srgbClr val="14283A"/>
            </a:solidFill>
            <a:prstDash val="solid"/>
          </a:ln>
        </p:spPr>
      </p:sp>
      <p:sp>
        <p:nvSpPr>
          <p:cNvPr id="25" name="!!no5"/>
          <p:cNvSpPr/>
          <p:nvPr/>
        </p:nvSpPr>
        <p:spPr>
          <a:xfrm>
            <a:off x="1130840" y="310779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875006" y="3587366"/>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8" name="notebox-16"/>
          <p:cNvSpPr/>
          <p:nvPr/>
        </p:nvSpPr>
        <p:spPr>
          <a:xfrm>
            <a:off x="4911495" y="2606040"/>
            <a:ext cx="3821025" cy="1143000"/>
          </a:xfrm>
          <a:prstGeom prst="roundRect">
            <a:avLst>
              <a:gd name="adj" fmla="val 4800"/>
            </a:avLst>
          </a:prstGeom>
          <a:solidFill>
            <a:srgbClr val="E3EDF2"/>
          </a:solidFill>
          <a:ln/>
        </p:spPr>
      </p:sp>
      <p:sp>
        <p:nvSpPr>
          <p:cNvPr id="29" name="notelbl-1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0" name="note-1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Driver exits to the corner he emptied; ball swings on. Spacing is already reset — attack again.</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SCREEN THE SCREENER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Box Fist — Baseline OOB</a:t>
            </a:r>
            <a:endParaRPr lang="en-US" sz="2200" dirty="0"/>
          </a:p>
        </p:txBody>
      </p:sp>
      <p:sp>
        <p:nvSpPr>
          <p:cNvPr id="4" name="ph-16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4"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916349" y="2487654"/>
            <a:ext cx="214981" cy="214981"/>
          </a:xfrm>
          <a:prstGeom prst="ellipse">
            <a:avLst/>
          </a:prstGeom>
          <a:solidFill>
            <a:srgbClr val="FFFFFF"/>
          </a:solidFill>
          <a:ln w="19050">
            <a:solidFill>
              <a:srgbClr val="14283A"/>
            </a:solidFill>
            <a:prstDash val="solid"/>
          </a:ln>
        </p:spPr>
      </p:sp>
      <p:sp>
        <p:nvSpPr>
          <p:cNvPr id="16" name="!!no2"/>
          <p:cNvSpPr/>
          <p:nvPr/>
        </p:nvSpPr>
        <p:spPr>
          <a:xfrm>
            <a:off x="1916349" y="2487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2825885" y="2487654"/>
            <a:ext cx="214981" cy="214981"/>
          </a:xfrm>
          <a:prstGeom prst="ellipse">
            <a:avLst/>
          </a:prstGeom>
          <a:solidFill>
            <a:srgbClr val="FFFFFF"/>
          </a:solidFill>
          <a:ln w="19050">
            <a:solidFill>
              <a:srgbClr val="14283A"/>
            </a:solidFill>
            <a:prstDash val="solid"/>
          </a:ln>
        </p:spPr>
      </p:sp>
      <p:sp>
        <p:nvSpPr>
          <p:cNvPr id="18" name="!!no3"/>
          <p:cNvSpPr/>
          <p:nvPr/>
        </p:nvSpPr>
        <p:spPr>
          <a:xfrm>
            <a:off x="2825885" y="2487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1916349" y="1743488"/>
            <a:ext cx="214981" cy="214981"/>
          </a:xfrm>
          <a:prstGeom prst="ellipse">
            <a:avLst/>
          </a:prstGeom>
          <a:solidFill>
            <a:srgbClr val="FFFFFF"/>
          </a:solidFill>
          <a:ln w="19050">
            <a:solidFill>
              <a:srgbClr val="14283A"/>
            </a:solidFill>
            <a:prstDash val="solid"/>
          </a:ln>
        </p:spPr>
      </p:sp>
      <p:sp>
        <p:nvSpPr>
          <p:cNvPr id="20" name="!!no4"/>
          <p:cNvSpPr/>
          <p:nvPr/>
        </p:nvSpPr>
        <p:spPr>
          <a:xfrm>
            <a:off x="1916349" y="17434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43488"/>
            <a:ext cx="214981" cy="214981"/>
          </a:xfrm>
          <a:prstGeom prst="ellipse">
            <a:avLst/>
          </a:prstGeom>
          <a:solidFill>
            <a:srgbClr val="FFFFFF"/>
          </a:solidFill>
          <a:ln w="19050">
            <a:solidFill>
              <a:srgbClr val="14283A"/>
            </a:solidFill>
            <a:prstDash val="solid"/>
          </a:ln>
        </p:spPr>
      </p:sp>
      <p:sp>
        <p:nvSpPr>
          <p:cNvPr id="22" name="!!no5"/>
          <p:cNvSpPr/>
          <p:nvPr/>
        </p:nvSpPr>
        <p:spPr>
          <a:xfrm>
            <a:off x="2825885" y="17434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core baseline out-of-bounds play from a box set. First look: cross-screen for the layup. Second look: screen-the-screener for the free-throw-line jumper. Third look: safety lift. Three reads, one slap of the ball.</a:t>
            </a:r>
            <a:endParaRPr lang="en-US" sz="950" dirty="0"/>
          </a:p>
        </p:txBody>
      </p:sp>
      <p:sp>
        <p:nvSpPr>
          <p:cNvPr id="25" name="notebox-160"/>
          <p:cNvSpPr/>
          <p:nvPr/>
        </p:nvSpPr>
        <p:spPr>
          <a:xfrm>
            <a:off x="4911495" y="2606040"/>
            <a:ext cx="3821025" cy="1143000"/>
          </a:xfrm>
          <a:prstGeom prst="roundRect">
            <a:avLst>
              <a:gd name="adj" fmla="val 4800"/>
            </a:avLst>
          </a:prstGeom>
          <a:solidFill>
            <a:srgbClr val="E3EDF2"/>
          </a:solidFill>
          <a:ln/>
        </p:spPr>
      </p:sp>
      <p:sp>
        <p:nvSpPr>
          <p:cNvPr id="26" name="notelbl-16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6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Every baseline out-of-bounds. One play, drilled until automatic — tags change the final look week to week.</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SCREEN THE SCREENER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Box Fist — Baseline OOB</a:t>
            </a:r>
            <a:endParaRPr lang="en-US" sz="2200" dirty="0"/>
          </a:p>
        </p:txBody>
      </p:sp>
      <p:sp>
        <p:nvSpPr>
          <p:cNvPr id="4" name="ph-16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1-0"/>
          <p:cNvSpPr/>
          <p:nvPr/>
        </p:nvSpPr>
        <p:spPr>
          <a:xfrm flipH="1" flipV="1">
            <a:off x="2437265" y="1809637"/>
            <a:ext cx="496111" cy="41343"/>
          </a:xfrm>
          <a:prstGeom prst="line">
            <a:avLst/>
          </a:prstGeom>
          <a:noFill/>
          <a:ln w="44450">
            <a:solidFill>
              <a:srgbClr val="2E7391">
                <a:alpha val="65000"/>
              </a:srgbClr>
            </a:solidFill>
            <a:prstDash val="solid"/>
            <a:tailEnd type="oval"/>
          </a:ln>
        </p:spPr>
      </p:sp>
      <p:sp>
        <p:nvSpPr>
          <p:cNvPr id="14" name="tr-161-1"/>
          <p:cNvSpPr/>
          <p:nvPr/>
        </p:nvSpPr>
        <p:spPr>
          <a:xfrm>
            <a:off x="2023840" y="1850979"/>
            <a:ext cx="496111" cy="181907"/>
          </a:xfrm>
          <a:prstGeom prst="line">
            <a:avLst/>
          </a:prstGeom>
          <a:noFill/>
          <a:ln w="19050">
            <a:solidFill>
              <a:srgbClr val="14283A"/>
            </a:solidFill>
            <a:prstDash val="solid"/>
          </a:ln>
        </p:spPr>
      </p:sp>
      <p:sp>
        <p:nvSpPr>
          <p:cNvPr id="15" name="tr-161-1"/>
          <p:cNvSpPr/>
          <p:nvPr/>
        </p:nvSpPr>
        <p:spPr>
          <a:xfrm flipV="1">
            <a:off x="2519950" y="1809637"/>
            <a:ext cx="537453" cy="223250"/>
          </a:xfrm>
          <a:prstGeom prst="line">
            <a:avLst/>
          </a:prstGeom>
          <a:noFill/>
          <a:ln w="19050">
            <a:solidFill>
              <a:srgbClr val="14283A"/>
            </a:solidFill>
            <a:prstDash val="solid"/>
            <a:tailEnd type="triangle"/>
          </a:ln>
        </p:spPr>
      </p:sp>
      <p:sp>
        <p:nvSpPr>
          <p:cNvPr id="16"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7"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916349" y="2487654"/>
            <a:ext cx="214981" cy="214981"/>
          </a:xfrm>
          <a:prstGeom prst="ellipse">
            <a:avLst/>
          </a:prstGeom>
          <a:solidFill>
            <a:srgbClr val="FFFFFF"/>
          </a:solidFill>
          <a:ln w="19050">
            <a:solidFill>
              <a:srgbClr val="14283A"/>
            </a:solidFill>
            <a:prstDash val="solid"/>
          </a:ln>
        </p:spPr>
      </p:sp>
      <p:sp>
        <p:nvSpPr>
          <p:cNvPr id="19" name="!!no2"/>
          <p:cNvSpPr/>
          <p:nvPr/>
        </p:nvSpPr>
        <p:spPr>
          <a:xfrm>
            <a:off x="1916349" y="2487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825885" y="2487654"/>
            <a:ext cx="214981" cy="214981"/>
          </a:xfrm>
          <a:prstGeom prst="ellipse">
            <a:avLst/>
          </a:prstGeom>
          <a:solidFill>
            <a:srgbClr val="FFFFFF"/>
          </a:solidFill>
          <a:ln w="19050">
            <a:solidFill>
              <a:srgbClr val="14283A"/>
            </a:solidFill>
            <a:prstDash val="solid"/>
          </a:ln>
        </p:spPr>
      </p:sp>
      <p:sp>
        <p:nvSpPr>
          <p:cNvPr id="21" name="!!no3"/>
          <p:cNvSpPr/>
          <p:nvPr/>
        </p:nvSpPr>
        <p:spPr>
          <a:xfrm>
            <a:off x="2825885" y="2487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2949913" y="1702146"/>
            <a:ext cx="214981" cy="214981"/>
          </a:xfrm>
          <a:prstGeom prst="ellipse">
            <a:avLst/>
          </a:prstGeom>
          <a:solidFill>
            <a:srgbClr val="FFFFFF"/>
          </a:solidFill>
          <a:ln w="19050">
            <a:solidFill>
              <a:srgbClr val="14283A"/>
            </a:solidFill>
            <a:prstDash val="solid"/>
          </a:ln>
        </p:spPr>
      </p:sp>
      <p:sp>
        <p:nvSpPr>
          <p:cNvPr id="23" name="!!no4"/>
          <p:cNvSpPr/>
          <p:nvPr/>
        </p:nvSpPr>
        <p:spPr>
          <a:xfrm>
            <a:off x="294991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329774" y="1702146"/>
            <a:ext cx="214981" cy="214981"/>
          </a:xfrm>
          <a:prstGeom prst="ellipse">
            <a:avLst/>
          </a:prstGeom>
          <a:solidFill>
            <a:srgbClr val="FFFFFF"/>
          </a:solidFill>
          <a:ln w="19050">
            <a:solidFill>
              <a:srgbClr val="14283A"/>
            </a:solidFill>
            <a:prstDash val="solid"/>
          </a:ln>
        </p:spPr>
      </p:sp>
      <p:sp>
        <p:nvSpPr>
          <p:cNvPr id="25" name="!!no5"/>
          <p:cNvSpPr/>
          <p:nvPr/>
        </p:nvSpPr>
        <p:spPr>
          <a:xfrm>
            <a:off x="2329774"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core baseline out-of-bounds play from a box set. First look: cross-screen for the layup. Second look: screen-the-screener for the free-throw-line jumper. Third look: safety lift. Three reads, one slap of the ball.</a:t>
            </a:r>
            <a:endParaRPr lang="en-US" sz="950" dirty="0"/>
          </a:p>
        </p:txBody>
      </p:sp>
      <p:sp>
        <p:nvSpPr>
          <p:cNvPr id="28" name="notebox-161"/>
          <p:cNvSpPr/>
          <p:nvPr/>
        </p:nvSpPr>
        <p:spPr>
          <a:xfrm>
            <a:off x="4911495" y="2606040"/>
            <a:ext cx="3821025" cy="1143000"/>
          </a:xfrm>
          <a:prstGeom prst="roundRect">
            <a:avLst>
              <a:gd name="adj" fmla="val 4800"/>
            </a:avLst>
          </a:prstGeom>
          <a:solidFill>
            <a:srgbClr val="E3EDF2"/>
          </a:solidFill>
          <a:ln/>
        </p:spPr>
      </p:sp>
      <p:sp>
        <p:nvSpPr>
          <p:cNvPr id="29" name="notelbl-16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16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First look: 5 screens across, 4 cuts to the ball — the quick layup window opens for one beat.</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SCREEN THE SCREENER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Box Fist — Baseline OOB</a:t>
            </a:r>
            <a:endParaRPr lang="en-US" sz="2200" dirty="0"/>
          </a:p>
        </p:txBody>
      </p:sp>
      <p:sp>
        <p:nvSpPr>
          <p:cNvPr id="4" name="ph-16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2-0"/>
          <p:cNvSpPr/>
          <p:nvPr/>
        </p:nvSpPr>
        <p:spPr>
          <a:xfrm flipH="1" flipV="1">
            <a:off x="2536487" y="2198257"/>
            <a:ext cx="396889" cy="396889"/>
          </a:xfrm>
          <a:prstGeom prst="line">
            <a:avLst/>
          </a:prstGeom>
          <a:noFill/>
          <a:ln w="44450">
            <a:solidFill>
              <a:srgbClr val="2E7391">
                <a:alpha val="65000"/>
              </a:srgbClr>
            </a:solidFill>
            <a:prstDash val="solid"/>
            <a:tailEnd type="oval"/>
          </a:ln>
        </p:spPr>
      </p:sp>
      <p:sp>
        <p:nvSpPr>
          <p:cNvPr id="14" name="tr-162-1"/>
          <p:cNvSpPr/>
          <p:nvPr/>
        </p:nvSpPr>
        <p:spPr>
          <a:xfrm flipH="1">
            <a:off x="2395923" y="1809637"/>
            <a:ext cx="41343" cy="744166"/>
          </a:xfrm>
          <a:prstGeom prst="line">
            <a:avLst/>
          </a:prstGeom>
          <a:noFill/>
          <a:ln w="19050">
            <a:solidFill>
              <a:srgbClr val="14283A"/>
            </a:solidFill>
            <a:prstDash val="solid"/>
            <a:tailEnd type="triangle"/>
          </a:ln>
        </p:spPr>
      </p:sp>
      <p:sp>
        <p:nvSpPr>
          <p:cNvPr id="15"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6"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1916349" y="2487654"/>
            <a:ext cx="214981" cy="214981"/>
          </a:xfrm>
          <a:prstGeom prst="ellipse">
            <a:avLst/>
          </a:prstGeom>
          <a:solidFill>
            <a:srgbClr val="FFFFFF"/>
          </a:solidFill>
          <a:ln w="19050">
            <a:solidFill>
              <a:srgbClr val="14283A"/>
            </a:solidFill>
            <a:prstDash val="solid"/>
          </a:ln>
        </p:spPr>
      </p:sp>
      <p:sp>
        <p:nvSpPr>
          <p:cNvPr id="18" name="!!no2"/>
          <p:cNvSpPr/>
          <p:nvPr/>
        </p:nvSpPr>
        <p:spPr>
          <a:xfrm>
            <a:off x="1916349" y="2487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2428997" y="2090766"/>
            <a:ext cx="214981" cy="214981"/>
          </a:xfrm>
          <a:prstGeom prst="ellipse">
            <a:avLst/>
          </a:prstGeom>
          <a:solidFill>
            <a:srgbClr val="FFFFFF"/>
          </a:solidFill>
          <a:ln w="19050">
            <a:solidFill>
              <a:srgbClr val="14283A"/>
            </a:solidFill>
            <a:prstDash val="solid"/>
          </a:ln>
        </p:spPr>
      </p:sp>
      <p:sp>
        <p:nvSpPr>
          <p:cNvPr id="20" name="!!no3"/>
          <p:cNvSpPr/>
          <p:nvPr/>
        </p:nvSpPr>
        <p:spPr>
          <a:xfrm>
            <a:off x="2428997" y="20907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2949913" y="1702146"/>
            <a:ext cx="214981" cy="214981"/>
          </a:xfrm>
          <a:prstGeom prst="ellipse">
            <a:avLst/>
          </a:prstGeom>
          <a:solidFill>
            <a:srgbClr val="FFFFFF"/>
          </a:solidFill>
          <a:ln w="19050">
            <a:solidFill>
              <a:srgbClr val="14283A"/>
            </a:solidFill>
            <a:prstDash val="solid"/>
          </a:ln>
        </p:spPr>
      </p:sp>
      <p:sp>
        <p:nvSpPr>
          <p:cNvPr id="22" name="!!no4"/>
          <p:cNvSpPr/>
          <p:nvPr/>
        </p:nvSpPr>
        <p:spPr>
          <a:xfrm>
            <a:off x="294991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288432" y="2446312"/>
            <a:ext cx="214981" cy="214981"/>
          </a:xfrm>
          <a:prstGeom prst="ellipse">
            <a:avLst/>
          </a:prstGeom>
          <a:solidFill>
            <a:srgbClr val="FFFFFF"/>
          </a:solidFill>
          <a:ln w="19050">
            <a:solidFill>
              <a:srgbClr val="14283A"/>
            </a:solidFill>
            <a:prstDash val="solid"/>
          </a:ln>
        </p:spPr>
      </p:sp>
      <p:sp>
        <p:nvSpPr>
          <p:cNvPr id="24" name="!!no5"/>
          <p:cNvSpPr/>
          <p:nvPr/>
        </p:nvSpPr>
        <p:spPr>
          <a:xfrm>
            <a:off x="2288432"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core baseline out-of-bounds play from a box set. First look: cross-screen for the layup. Second look: screen-the-screener for the free-throw-line jumper. Third look: safety lift. Three reads, one slap of the ball.</a:t>
            </a:r>
            <a:endParaRPr lang="en-US" sz="950" dirty="0"/>
          </a:p>
        </p:txBody>
      </p:sp>
      <p:sp>
        <p:nvSpPr>
          <p:cNvPr id="27" name="notebox-162"/>
          <p:cNvSpPr/>
          <p:nvPr/>
        </p:nvSpPr>
        <p:spPr>
          <a:xfrm>
            <a:off x="4911495" y="2606040"/>
            <a:ext cx="3821025" cy="1143000"/>
          </a:xfrm>
          <a:prstGeom prst="roundRect">
            <a:avLst>
              <a:gd name="adj" fmla="val 4800"/>
            </a:avLst>
          </a:prstGeom>
          <a:solidFill>
            <a:srgbClr val="E3EDF2"/>
          </a:solidFill>
          <a:ln/>
        </p:spPr>
      </p:sp>
      <p:sp>
        <p:nvSpPr>
          <p:cNvPr id="28" name="notelbl-16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16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Second look: screen the screener — 3 down-screens and 5 pops to the line for the jumper.</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SCREEN THE SCREENER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Box Fist — Baseline OOB</a:t>
            </a:r>
            <a:endParaRPr lang="en-US" sz="2200" dirty="0"/>
          </a:p>
        </p:txBody>
      </p:sp>
      <p:sp>
        <p:nvSpPr>
          <p:cNvPr id="4" name="ph-16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3-0"/>
          <p:cNvSpPr/>
          <p:nvPr/>
        </p:nvSpPr>
        <p:spPr>
          <a:xfrm flipH="1">
            <a:off x="1800590" y="2595145"/>
            <a:ext cx="223250" cy="892999"/>
          </a:xfrm>
          <a:prstGeom prst="line">
            <a:avLst/>
          </a:prstGeom>
          <a:noFill/>
          <a:ln w="19050">
            <a:solidFill>
              <a:srgbClr val="14283A"/>
            </a:solidFill>
            <a:prstDash val="solid"/>
            <a:tailEnd type="triangle"/>
          </a:ln>
        </p:spPr>
      </p:sp>
      <p:sp>
        <p:nvSpPr>
          <p:cNvPr id="14"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5"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693099" y="3380654"/>
            <a:ext cx="214981" cy="214981"/>
          </a:xfrm>
          <a:prstGeom prst="ellipse">
            <a:avLst/>
          </a:prstGeom>
          <a:solidFill>
            <a:srgbClr val="FFFFFF"/>
          </a:solidFill>
          <a:ln w="19050">
            <a:solidFill>
              <a:srgbClr val="14283A"/>
            </a:solidFill>
            <a:prstDash val="solid"/>
          </a:ln>
        </p:spPr>
      </p:sp>
      <p:sp>
        <p:nvSpPr>
          <p:cNvPr id="17" name="!!no2"/>
          <p:cNvSpPr/>
          <p:nvPr/>
        </p:nvSpPr>
        <p:spPr>
          <a:xfrm>
            <a:off x="1693099" y="3380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428997" y="2090766"/>
            <a:ext cx="214981" cy="214981"/>
          </a:xfrm>
          <a:prstGeom prst="ellipse">
            <a:avLst/>
          </a:prstGeom>
          <a:solidFill>
            <a:srgbClr val="FFFFFF"/>
          </a:solidFill>
          <a:ln w="19050">
            <a:solidFill>
              <a:srgbClr val="14283A"/>
            </a:solidFill>
            <a:prstDash val="solid"/>
          </a:ln>
        </p:spPr>
      </p:sp>
      <p:sp>
        <p:nvSpPr>
          <p:cNvPr id="19" name="!!no3"/>
          <p:cNvSpPr/>
          <p:nvPr/>
        </p:nvSpPr>
        <p:spPr>
          <a:xfrm>
            <a:off x="2428997" y="20907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949913" y="1702146"/>
            <a:ext cx="214981" cy="214981"/>
          </a:xfrm>
          <a:prstGeom prst="ellipse">
            <a:avLst/>
          </a:prstGeom>
          <a:solidFill>
            <a:srgbClr val="FFFFFF"/>
          </a:solidFill>
          <a:ln w="19050">
            <a:solidFill>
              <a:srgbClr val="14283A"/>
            </a:solidFill>
            <a:prstDash val="solid"/>
          </a:ln>
        </p:spPr>
      </p:sp>
      <p:sp>
        <p:nvSpPr>
          <p:cNvPr id="21" name="!!no4"/>
          <p:cNvSpPr/>
          <p:nvPr/>
        </p:nvSpPr>
        <p:spPr>
          <a:xfrm>
            <a:off x="294991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288432" y="2446312"/>
            <a:ext cx="214981" cy="214981"/>
          </a:xfrm>
          <a:prstGeom prst="ellipse">
            <a:avLst/>
          </a:prstGeom>
          <a:solidFill>
            <a:srgbClr val="FFFFFF"/>
          </a:solidFill>
          <a:ln w="19050">
            <a:solidFill>
              <a:srgbClr val="14283A"/>
            </a:solidFill>
            <a:prstDash val="solid"/>
          </a:ln>
        </p:spPr>
      </p:sp>
      <p:sp>
        <p:nvSpPr>
          <p:cNvPr id="23" name="!!no5"/>
          <p:cNvSpPr/>
          <p:nvPr/>
        </p:nvSpPr>
        <p:spPr>
          <a:xfrm>
            <a:off x="2288432"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core baseline out-of-bounds play from a box set. First look: cross-screen for the layup. Second look: screen-the-screener for the free-throw-line jumper. Third look: safety lift. Three reads, one slap of the ball.</a:t>
            </a:r>
            <a:endParaRPr lang="en-US" sz="950" dirty="0"/>
          </a:p>
        </p:txBody>
      </p:sp>
      <p:sp>
        <p:nvSpPr>
          <p:cNvPr id="26" name="notebox-163"/>
          <p:cNvSpPr/>
          <p:nvPr/>
        </p:nvSpPr>
        <p:spPr>
          <a:xfrm>
            <a:off x="4911495" y="2606040"/>
            <a:ext cx="3821025" cy="1143000"/>
          </a:xfrm>
          <a:prstGeom prst="roundRect">
            <a:avLst>
              <a:gd name="adj" fmla="val 4800"/>
            </a:avLst>
          </a:prstGeom>
          <a:solidFill>
            <a:srgbClr val="E3EDF2"/>
          </a:solidFill>
          <a:ln/>
        </p:spPr>
      </p:sp>
      <p:sp>
        <p:nvSpPr>
          <p:cNvPr id="27" name="notelbl-16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16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Third look: 2 lifts to the arc as the safety. There is never a reason to force this pass.</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SCREEN THE SCREENER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Box Fist — Baseline OOB</a:t>
            </a:r>
            <a:endParaRPr lang="en-US" sz="2200" dirty="0"/>
          </a:p>
        </p:txBody>
      </p:sp>
      <p:sp>
        <p:nvSpPr>
          <p:cNvPr id="4" name="ph-16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4-0"/>
          <p:cNvSpPr/>
          <p:nvPr/>
        </p:nvSpPr>
        <p:spPr>
          <a:xfrm flipH="1">
            <a:off x="1651757" y="1040665"/>
            <a:ext cx="1198934" cy="314203"/>
          </a:xfrm>
          <a:prstGeom prst="line">
            <a:avLst/>
          </a:prstGeom>
          <a:noFill/>
          <a:ln w="19050">
            <a:solidFill>
              <a:srgbClr val="14283A"/>
            </a:solidFill>
            <a:prstDash val="solid"/>
          </a:ln>
        </p:spPr>
      </p:sp>
      <p:sp>
        <p:nvSpPr>
          <p:cNvPr id="14" name="tr-164-0"/>
          <p:cNvSpPr/>
          <p:nvPr/>
        </p:nvSpPr>
        <p:spPr>
          <a:xfrm flipH="1">
            <a:off x="824906" y="1354868"/>
            <a:ext cx="826851" cy="165370"/>
          </a:xfrm>
          <a:prstGeom prst="line">
            <a:avLst/>
          </a:prstGeom>
          <a:noFill/>
          <a:ln w="19050">
            <a:solidFill>
              <a:srgbClr val="14283A"/>
            </a:solidFill>
            <a:prstDash val="solid"/>
            <a:tailEnd type="triangle"/>
          </a:ln>
        </p:spPr>
      </p:sp>
      <p:sp>
        <p:nvSpPr>
          <p:cNvPr id="15" name="trp-164"/>
          <p:cNvSpPr/>
          <p:nvPr/>
        </p:nvSpPr>
        <p:spPr>
          <a:xfrm>
            <a:off x="932396" y="1445822"/>
            <a:ext cx="1571017" cy="1033564"/>
          </a:xfrm>
          <a:prstGeom prst="line">
            <a:avLst/>
          </a:prstGeom>
          <a:noFill/>
          <a:ln w="19050">
            <a:solidFill>
              <a:srgbClr val="2E7391"/>
            </a:solidFill>
            <a:prstDash val="dash"/>
            <a:tailEnd type="triangle"/>
          </a:ln>
        </p:spPr>
      </p:sp>
      <p:sp>
        <p:nvSpPr>
          <p:cNvPr id="16" name="!!o1"/>
          <p:cNvSpPr/>
          <p:nvPr/>
        </p:nvSpPr>
        <p:spPr>
          <a:xfrm>
            <a:off x="717415" y="1412748"/>
            <a:ext cx="214981" cy="214981"/>
          </a:xfrm>
          <a:prstGeom prst="ellipse">
            <a:avLst/>
          </a:prstGeom>
          <a:solidFill>
            <a:srgbClr val="FFFFFF"/>
          </a:solidFill>
          <a:ln w="19050">
            <a:solidFill>
              <a:srgbClr val="14283A"/>
            </a:solidFill>
            <a:prstDash val="solid"/>
          </a:ln>
        </p:spPr>
      </p:sp>
      <p:sp>
        <p:nvSpPr>
          <p:cNvPr id="17" name="!!no1"/>
          <p:cNvSpPr/>
          <p:nvPr/>
        </p:nvSpPr>
        <p:spPr>
          <a:xfrm>
            <a:off x="717415" y="141274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693099" y="3380654"/>
            <a:ext cx="214981" cy="214981"/>
          </a:xfrm>
          <a:prstGeom prst="ellipse">
            <a:avLst/>
          </a:prstGeom>
          <a:solidFill>
            <a:srgbClr val="FFFFFF"/>
          </a:solidFill>
          <a:ln w="19050">
            <a:solidFill>
              <a:srgbClr val="14283A"/>
            </a:solidFill>
            <a:prstDash val="solid"/>
          </a:ln>
        </p:spPr>
      </p:sp>
      <p:sp>
        <p:nvSpPr>
          <p:cNvPr id="19" name="!!no2"/>
          <p:cNvSpPr/>
          <p:nvPr/>
        </p:nvSpPr>
        <p:spPr>
          <a:xfrm>
            <a:off x="1693099" y="338065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428997" y="2090766"/>
            <a:ext cx="214981" cy="214981"/>
          </a:xfrm>
          <a:prstGeom prst="ellipse">
            <a:avLst/>
          </a:prstGeom>
          <a:solidFill>
            <a:srgbClr val="FFFFFF"/>
          </a:solidFill>
          <a:ln w="19050">
            <a:solidFill>
              <a:srgbClr val="14283A"/>
            </a:solidFill>
            <a:prstDash val="solid"/>
          </a:ln>
        </p:spPr>
      </p:sp>
      <p:sp>
        <p:nvSpPr>
          <p:cNvPr id="21" name="!!no3"/>
          <p:cNvSpPr/>
          <p:nvPr/>
        </p:nvSpPr>
        <p:spPr>
          <a:xfrm>
            <a:off x="2428997" y="20907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2949913" y="1702146"/>
            <a:ext cx="214981" cy="214981"/>
          </a:xfrm>
          <a:prstGeom prst="ellipse">
            <a:avLst/>
          </a:prstGeom>
          <a:solidFill>
            <a:srgbClr val="FFFFFF"/>
          </a:solidFill>
          <a:ln w="19050">
            <a:solidFill>
              <a:srgbClr val="14283A"/>
            </a:solidFill>
            <a:prstDash val="solid"/>
          </a:ln>
        </p:spPr>
      </p:sp>
      <p:sp>
        <p:nvSpPr>
          <p:cNvPr id="23" name="!!no4"/>
          <p:cNvSpPr/>
          <p:nvPr/>
        </p:nvSpPr>
        <p:spPr>
          <a:xfrm>
            <a:off x="294991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288432" y="2446312"/>
            <a:ext cx="214981" cy="214981"/>
          </a:xfrm>
          <a:prstGeom prst="ellipse">
            <a:avLst/>
          </a:prstGeom>
          <a:solidFill>
            <a:srgbClr val="FFFFFF"/>
          </a:solidFill>
          <a:ln w="19050">
            <a:solidFill>
              <a:srgbClr val="14283A"/>
            </a:solidFill>
            <a:prstDash val="solid"/>
          </a:ln>
        </p:spPr>
      </p:sp>
      <p:sp>
        <p:nvSpPr>
          <p:cNvPr id="25" name="!!no5"/>
          <p:cNvSpPr/>
          <p:nvPr/>
        </p:nvSpPr>
        <p:spPr>
          <a:xfrm>
            <a:off x="2288432"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453802" y="2429775"/>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core baseline out-of-bounds play from a box set. First look: cross-screen for the layup. Second look: screen-the-screener for the free-throw-line jumper. Third look: safety lift. Three reads, one slap of the ball.</a:t>
            </a:r>
            <a:endParaRPr lang="en-US" sz="950" dirty="0"/>
          </a:p>
        </p:txBody>
      </p:sp>
      <p:sp>
        <p:nvSpPr>
          <p:cNvPr id="28" name="notebox-164"/>
          <p:cNvSpPr/>
          <p:nvPr/>
        </p:nvSpPr>
        <p:spPr>
          <a:xfrm>
            <a:off x="4911495" y="2606040"/>
            <a:ext cx="3821025" cy="1143000"/>
          </a:xfrm>
          <a:prstGeom prst="roundRect">
            <a:avLst>
              <a:gd name="adj" fmla="val 4800"/>
            </a:avLst>
          </a:prstGeom>
          <a:solidFill>
            <a:srgbClr val="E3EDF2"/>
          </a:solidFill>
          <a:ln/>
        </p:spPr>
      </p:sp>
      <p:sp>
        <p:nvSpPr>
          <p:cNvPr id="29" name="notelbl-16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0" name="note-16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Hit the best look — then the inbounder space-cuts to the weak corner. Instant offense if nothing came.</a:t>
            </a:r>
            <a:endParaRPr lang="en-US" sz="1050" dirty="0"/>
          </a:p>
        </p:txBody>
      </p:sp>
      <p:sp>
        <p:nvSpPr>
          <p:cNvPr id="31" name="kp-164"/>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2" name="kpl-164"/>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Nothing moves until the inbounder slaps the ball — timing is the whole play.</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Read in order: 4 at the rim → 5 at the line → 2 for safety. Never skip the order.</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Screeners screen bodies, not air — make the defender choose a side.</a:t>
            </a:r>
            <a:endParaRPr lang="en-US" sz="8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VS MAN OR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Stack Pop — Baseline OOB</a:t>
            </a:r>
            <a:endParaRPr lang="en-US" sz="2200" dirty="0"/>
          </a:p>
        </p:txBody>
      </p:sp>
      <p:sp>
        <p:nvSpPr>
          <p:cNvPr id="4" name="ph-16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4"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2825885" y="2156914"/>
            <a:ext cx="214981" cy="214981"/>
          </a:xfrm>
          <a:prstGeom prst="ellipse">
            <a:avLst/>
          </a:prstGeom>
          <a:solidFill>
            <a:srgbClr val="FFFFFF"/>
          </a:solidFill>
          <a:ln w="19050">
            <a:solidFill>
              <a:srgbClr val="14283A"/>
            </a:solidFill>
            <a:prstDash val="solid"/>
          </a:ln>
        </p:spPr>
      </p:sp>
      <p:sp>
        <p:nvSpPr>
          <p:cNvPr id="16" name="!!no2"/>
          <p:cNvSpPr/>
          <p:nvPr/>
        </p:nvSpPr>
        <p:spPr>
          <a:xfrm>
            <a:off x="2825885" y="215691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2825885" y="3149135"/>
            <a:ext cx="214981" cy="214981"/>
          </a:xfrm>
          <a:prstGeom prst="ellipse">
            <a:avLst/>
          </a:prstGeom>
          <a:solidFill>
            <a:srgbClr val="FFFFFF"/>
          </a:solidFill>
          <a:ln w="19050">
            <a:solidFill>
              <a:srgbClr val="14283A"/>
            </a:solidFill>
            <a:prstDash val="solid"/>
          </a:ln>
        </p:spPr>
      </p:sp>
      <p:sp>
        <p:nvSpPr>
          <p:cNvPr id="18" name="!!no3"/>
          <p:cNvSpPr/>
          <p:nvPr/>
        </p:nvSpPr>
        <p:spPr>
          <a:xfrm>
            <a:off x="2825885" y="314913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2825885" y="2653025"/>
            <a:ext cx="214981" cy="214981"/>
          </a:xfrm>
          <a:prstGeom prst="ellipse">
            <a:avLst/>
          </a:prstGeom>
          <a:solidFill>
            <a:srgbClr val="FFFFFF"/>
          </a:solidFill>
          <a:ln w="19050">
            <a:solidFill>
              <a:srgbClr val="14283A"/>
            </a:solidFill>
            <a:prstDash val="solid"/>
          </a:ln>
        </p:spPr>
      </p:sp>
      <p:sp>
        <p:nvSpPr>
          <p:cNvPr id="20" name="!!no4"/>
          <p:cNvSpPr/>
          <p:nvPr/>
        </p:nvSpPr>
        <p:spPr>
          <a:xfrm>
            <a:off x="2825885" y="265302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660803"/>
            <a:ext cx="214981" cy="214981"/>
          </a:xfrm>
          <a:prstGeom prst="ellipse">
            <a:avLst/>
          </a:prstGeom>
          <a:solidFill>
            <a:srgbClr val="FFFFFF"/>
          </a:solidFill>
          <a:ln w="19050">
            <a:solidFill>
              <a:srgbClr val="14283A"/>
            </a:solidFill>
            <a:prstDash val="solid"/>
          </a:ln>
        </p:spPr>
      </p:sp>
      <p:sp>
        <p:nvSpPr>
          <p:cNvPr id="22" name="!!no5"/>
          <p:cNvSpPr/>
          <p:nvPr/>
        </p:nvSpPr>
        <p:spPr>
          <a:xfrm>
            <a:off x="2825885" y="16608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Four players stacked on the ballside lane line. One slap, four simultaneous cuts — corner, top, middle flash, rim seal — and the defense has one second to sort out who goes where. Works identically against man and zone.</a:t>
            </a:r>
            <a:endParaRPr lang="en-US" sz="950" dirty="0"/>
          </a:p>
        </p:txBody>
      </p:sp>
      <p:sp>
        <p:nvSpPr>
          <p:cNvPr id="25" name="notebox-165"/>
          <p:cNvSpPr/>
          <p:nvPr/>
        </p:nvSpPr>
        <p:spPr>
          <a:xfrm>
            <a:off x="4911495" y="2606040"/>
            <a:ext cx="3821025" cy="1143000"/>
          </a:xfrm>
          <a:prstGeom prst="roundRect">
            <a:avLst>
              <a:gd name="adj" fmla="val 4800"/>
            </a:avLst>
          </a:prstGeom>
          <a:solidFill>
            <a:srgbClr val="E3EDF2"/>
          </a:solidFill>
          <a:ln/>
        </p:spPr>
      </p:sp>
      <p:sp>
        <p:nvSpPr>
          <p:cNvPr id="26" name="notelbl-16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6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Change-up BLOB, especially against teams that switch or zone up baseline plays.</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VS MAN OR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Stack Pop — Baseline OOB</a:t>
            </a:r>
            <a:endParaRPr lang="en-US" sz="2200" dirty="0"/>
          </a:p>
        </p:txBody>
      </p:sp>
      <p:sp>
        <p:nvSpPr>
          <p:cNvPr id="4" name="ph-16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6-0"/>
          <p:cNvSpPr/>
          <p:nvPr/>
        </p:nvSpPr>
        <p:spPr>
          <a:xfrm flipV="1">
            <a:off x="2933376" y="1685609"/>
            <a:ext cx="785509" cy="578796"/>
          </a:xfrm>
          <a:prstGeom prst="line">
            <a:avLst/>
          </a:prstGeom>
          <a:noFill/>
          <a:ln w="19050">
            <a:solidFill>
              <a:srgbClr val="14283A"/>
            </a:solidFill>
            <a:prstDash val="solid"/>
          </a:ln>
        </p:spPr>
      </p:sp>
      <p:sp>
        <p:nvSpPr>
          <p:cNvPr id="14" name="tr-166-0"/>
          <p:cNvSpPr/>
          <p:nvPr/>
        </p:nvSpPr>
        <p:spPr>
          <a:xfrm flipV="1">
            <a:off x="3718884" y="1503702"/>
            <a:ext cx="429963" cy="181907"/>
          </a:xfrm>
          <a:prstGeom prst="line">
            <a:avLst/>
          </a:prstGeom>
          <a:noFill/>
          <a:ln w="19050">
            <a:solidFill>
              <a:srgbClr val="14283A"/>
            </a:solidFill>
            <a:prstDash val="solid"/>
            <a:tailEnd type="triangle"/>
          </a:ln>
        </p:spPr>
      </p:sp>
      <p:sp>
        <p:nvSpPr>
          <p:cNvPr id="15" name="tr-166-1"/>
          <p:cNvSpPr/>
          <p:nvPr/>
        </p:nvSpPr>
        <p:spPr>
          <a:xfrm flipH="1">
            <a:off x="2743200" y="3256626"/>
            <a:ext cx="190176" cy="479574"/>
          </a:xfrm>
          <a:prstGeom prst="line">
            <a:avLst/>
          </a:prstGeom>
          <a:noFill/>
          <a:ln w="19050">
            <a:solidFill>
              <a:srgbClr val="14283A"/>
            </a:solidFill>
            <a:prstDash val="solid"/>
            <a:tailEnd type="triangle"/>
          </a:ln>
        </p:spPr>
      </p:sp>
      <p:sp>
        <p:nvSpPr>
          <p:cNvPr id="16" name="tr-166-2"/>
          <p:cNvSpPr/>
          <p:nvPr/>
        </p:nvSpPr>
        <p:spPr>
          <a:xfrm flipH="1" flipV="1">
            <a:off x="2437265" y="2363627"/>
            <a:ext cx="496111" cy="396889"/>
          </a:xfrm>
          <a:prstGeom prst="line">
            <a:avLst/>
          </a:prstGeom>
          <a:noFill/>
          <a:ln w="19050">
            <a:solidFill>
              <a:srgbClr val="14283A"/>
            </a:solidFill>
            <a:prstDash val="solid"/>
            <a:tailEnd type="triangle"/>
          </a:ln>
        </p:spPr>
      </p:sp>
      <p:sp>
        <p:nvSpPr>
          <p:cNvPr id="17" name="tr-166-3"/>
          <p:cNvSpPr/>
          <p:nvPr/>
        </p:nvSpPr>
        <p:spPr>
          <a:xfrm flipH="1" flipV="1">
            <a:off x="2743200" y="1702146"/>
            <a:ext cx="190176" cy="66148"/>
          </a:xfrm>
          <a:prstGeom prst="line">
            <a:avLst/>
          </a:prstGeom>
          <a:noFill/>
          <a:ln w="44450">
            <a:solidFill>
              <a:srgbClr val="2E7391">
                <a:alpha val="65000"/>
              </a:srgbClr>
            </a:solidFill>
            <a:prstDash val="solid"/>
            <a:tailEnd type="oval"/>
          </a:ln>
        </p:spPr>
      </p:sp>
      <p:sp>
        <p:nvSpPr>
          <p:cNvPr id="18"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9"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4041356" y="1396211"/>
            <a:ext cx="214981" cy="214981"/>
          </a:xfrm>
          <a:prstGeom prst="ellipse">
            <a:avLst/>
          </a:prstGeom>
          <a:solidFill>
            <a:srgbClr val="FFFFFF"/>
          </a:solidFill>
          <a:ln w="19050">
            <a:solidFill>
              <a:srgbClr val="14283A"/>
            </a:solidFill>
            <a:prstDash val="solid"/>
          </a:ln>
        </p:spPr>
      </p:sp>
      <p:sp>
        <p:nvSpPr>
          <p:cNvPr id="21" name="!!no2"/>
          <p:cNvSpPr/>
          <p:nvPr/>
        </p:nvSpPr>
        <p:spPr>
          <a:xfrm>
            <a:off x="4041356" y="13962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2635709" y="3628709"/>
            <a:ext cx="214981" cy="214981"/>
          </a:xfrm>
          <a:prstGeom prst="ellipse">
            <a:avLst/>
          </a:prstGeom>
          <a:solidFill>
            <a:srgbClr val="FFFFFF"/>
          </a:solidFill>
          <a:ln w="19050">
            <a:solidFill>
              <a:srgbClr val="14283A"/>
            </a:solidFill>
            <a:prstDash val="solid"/>
          </a:ln>
        </p:spPr>
      </p:sp>
      <p:sp>
        <p:nvSpPr>
          <p:cNvPr id="23" name="!!no3"/>
          <p:cNvSpPr/>
          <p:nvPr/>
        </p:nvSpPr>
        <p:spPr>
          <a:xfrm>
            <a:off x="2635709"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2329774" y="2256136"/>
            <a:ext cx="214981" cy="214981"/>
          </a:xfrm>
          <a:prstGeom prst="ellipse">
            <a:avLst/>
          </a:prstGeom>
          <a:solidFill>
            <a:srgbClr val="FFFFFF"/>
          </a:solidFill>
          <a:ln w="19050">
            <a:solidFill>
              <a:srgbClr val="14283A"/>
            </a:solidFill>
            <a:prstDash val="solid"/>
          </a:ln>
        </p:spPr>
      </p:sp>
      <p:sp>
        <p:nvSpPr>
          <p:cNvPr id="25" name="!!no4"/>
          <p:cNvSpPr/>
          <p:nvPr/>
        </p:nvSpPr>
        <p:spPr>
          <a:xfrm>
            <a:off x="2329774"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o5"/>
          <p:cNvSpPr/>
          <p:nvPr/>
        </p:nvSpPr>
        <p:spPr>
          <a:xfrm>
            <a:off x="2635709" y="1594655"/>
            <a:ext cx="214981" cy="214981"/>
          </a:xfrm>
          <a:prstGeom prst="ellipse">
            <a:avLst/>
          </a:prstGeom>
          <a:solidFill>
            <a:srgbClr val="FFFFFF"/>
          </a:solidFill>
          <a:ln w="19050">
            <a:solidFill>
              <a:srgbClr val="14283A"/>
            </a:solidFill>
            <a:prstDash val="solid"/>
          </a:ln>
        </p:spPr>
      </p:sp>
      <p:sp>
        <p:nvSpPr>
          <p:cNvPr id="27" name="!!no5"/>
          <p:cNvSpPr/>
          <p:nvPr/>
        </p:nvSpPr>
        <p:spPr>
          <a:xfrm>
            <a:off x="2635709" y="159465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8" name="!!ball"/>
          <p:cNvSpPr/>
          <p:nvPr/>
        </p:nvSpPr>
        <p:spPr>
          <a:xfrm>
            <a:off x="2908570" y="916637"/>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Four players stacked on the ballside lane line. One slap, four simultaneous cuts — corner, top, middle flash, rim seal — and the defense has one second to sort out who goes where. Works identically against man and zone.</a:t>
            </a:r>
            <a:endParaRPr lang="en-US" sz="950" dirty="0"/>
          </a:p>
        </p:txBody>
      </p:sp>
      <p:sp>
        <p:nvSpPr>
          <p:cNvPr id="30" name="notebox-166"/>
          <p:cNvSpPr/>
          <p:nvPr/>
        </p:nvSpPr>
        <p:spPr>
          <a:xfrm>
            <a:off x="4911495" y="2606040"/>
            <a:ext cx="3821025" cy="1143000"/>
          </a:xfrm>
          <a:prstGeom prst="roundRect">
            <a:avLst>
              <a:gd name="adj" fmla="val 4800"/>
            </a:avLst>
          </a:prstGeom>
          <a:solidFill>
            <a:srgbClr val="E3EDF2"/>
          </a:solidFill>
          <a:ln/>
        </p:spPr>
      </p:sp>
      <p:sp>
        <p:nvSpPr>
          <p:cNvPr id="31" name="notelbl-16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2" name="note-16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One slap, four cuts: 2 pops corner, 3 to the top, 4 flashes the lane, 5 seals deep.</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VS MAN OR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Stack Pop — Baseline OOB</a:t>
            </a:r>
            <a:endParaRPr lang="en-US" sz="2200" dirty="0"/>
          </a:p>
        </p:txBody>
      </p:sp>
      <p:sp>
        <p:nvSpPr>
          <p:cNvPr id="4" name="ph-16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67"/>
          <p:cNvSpPr/>
          <p:nvPr/>
        </p:nvSpPr>
        <p:spPr>
          <a:xfrm>
            <a:off x="2958181" y="966248"/>
            <a:ext cx="1298156" cy="463037"/>
          </a:xfrm>
          <a:prstGeom prst="line">
            <a:avLst/>
          </a:prstGeom>
          <a:noFill/>
          <a:ln w="19050">
            <a:solidFill>
              <a:srgbClr val="2E7391"/>
            </a:solidFill>
            <a:prstDash val="dash"/>
            <a:tailEnd type="triangle"/>
          </a:ln>
        </p:spPr>
      </p:sp>
      <p:sp>
        <p:nvSpPr>
          <p:cNvPr id="14" name="!!o1"/>
          <p:cNvSpPr/>
          <p:nvPr/>
        </p:nvSpPr>
        <p:spPr>
          <a:xfrm>
            <a:off x="2743200" y="933174"/>
            <a:ext cx="214981" cy="214981"/>
          </a:xfrm>
          <a:prstGeom prst="ellipse">
            <a:avLst/>
          </a:prstGeom>
          <a:solidFill>
            <a:srgbClr val="FFFFFF"/>
          </a:solidFill>
          <a:ln w="19050">
            <a:solidFill>
              <a:srgbClr val="14283A"/>
            </a:solidFill>
            <a:prstDash val="solid"/>
          </a:ln>
        </p:spPr>
      </p:sp>
      <p:sp>
        <p:nvSpPr>
          <p:cNvPr id="15" name="!!no1"/>
          <p:cNvSpPr/>
          <p:nvPr/>
        </p:nvSpPr>
        <p:spPr>
          <a:xfrm>
            <a:off x="2743200" y="9331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4041356" y="1396211"/>
            <a:ext cx="214981" cy="214981"/>
          </a:xfrm>
          <a:prstGeom prst="ellipse">
            <a:avLst/>
          </a:prstGeom>
          <a:solidFill>
            <a:srgbClr val="FFFFFF"/>
          </a:solidFill>
          <a:ln w="19050">
            <a:solidFill>
              <a:srgbClr val="14283A"/>
            </a:solidFill>
            <a:prstDash val="solid"/>
          </a:ln>
        </p:spPr>
      </p:sp>
      <p:sp>
        <p:nvSpPr>
          <p:cNvPr id="17" name="!!no2"/>
          <p:cNvSpPr/>
          <p:nvPr/>
        </p:nvSpPr>
        <p:spPr>
          <a:xfrm>
            <a:off x="4041356" y="13962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635709" y="3628709"/>
            <a:ext cx="214981" cy="214981"/>
          </a:xfrm>
          <a:prstGeom prst="ellipse">
            <a:avLst/>
          </a:prstGeom>
          <a:solidFill>
            <a:srgbClr val="FFFFFF"/>
          </a:solidFill>
          <a:ln w="19050">
            <a:solidFill>
              <a:srgbClr val="14283A"/>
            </a:solidFill>
            <a:prstDash val="solid"/>
          </a:ln>
        </p:spPr>
      </p:sp>
      <p:sp>
        <p:nvSpPr>
          <p:cNvPr id="19" name="!!no3"/>
          <p:cNvSpPr/>
          <p:nvPr/>
        </p:nvSpPr>
        <p:spPr>
          <a:xfrm>
            <a:off x="2635709"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329774" y="2256136"/>
            <a:ext cx="214981" cy="214981"/>
          </a:xfrm>
          <a:prstGeom prst="ellipse">
            <a:avLst/>
          </a:prstGeom>
          <a:solidFill>
            <a:srgbClr val="FFFFFF"/>
          </a:solidFill>
          <a:ln w="19050">
            <a:solidFill>
              <a:srgbClr val="14283A"/>
            </a:solidFill>
            <a:prstDash val="solid"/>
          </a:ln>
        </p:spPr>
      </p:sp>
      <p:sp>
        <p:nvSpPr>
          <p:cNvPr id="21" name="!!no4"/>
          <p:cNvSpPr/>
          <p:nvPr/>
        </p:nvSpPr>
        <p:spPr>
          <a:xfrm>
            <a:off x="2329774"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635709" y="1594655"/>
            <a:ext cx="214981" cy="214981"/>
          </a:xfrm>
          <a:prstGeom prst="ellipse">
            <a:avLst/>
          </a:prstGeom>
          <a:solidFill>
            <a:srgbClr val="FFFFFF"/>
          </a:solidFill>
          <a:ln w="19050">
            <a:solidFill>
              <a:srgbClr val="14283A"/>
            </a:solidFill>
            <a:prstDash val="solid"/>
          </a:ln>
        </p:spPr>
      </p:sp>
      <p:sp>
        <p:nvSpPr>
          <p:cNvPr id="23" name="!!no5"/>
          <p:cNvSpPr/>
          <p:nvPr/>
        </p:nvSpPr>
        <p:spPr>
          <a:xfrm>
            <a:off x="2635709" y="159465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4206726" y="1379674"/>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Four players stacked on the ballside lane line. One slap, four simultaneous cuts — corner, top, middle flash, rim seal — and the defense has one second to sort out who goes where. Works identically against man and zone.</a:t>
            </a:r>
            <a:endParaRPr lang="en-US" sz="950" dirty="0"/>
          </a:p>
        </p:txBody>
      </p:sp>
      <p:sp>
        <p:nvSpPr>
          <p:cNvPr id="26" name="notebox-167"/>
          <p:cNvSpPr/>
          <p:nvPr/>
        </p:nvSpPr>
        <p:spPr>
          <a:xfrm>
            <a:off x="4911495" y="2606040"/>
            <a:ext cx="3821025" cy="1143000"/>
          </a:xfrm>
          <a:prstGeom prst="roundRect">
            <a:avLst>
              <a:gd name="adj" fmla="val 4800"/>
            </a:avLst>
          </a:prstGeom>
          <a:solidFill>
            <a:srgbClr val="E3EDF2"/>
          </a:solidFill>
          <a:ln/>
        </p:spPr>
      </p:sp>
      <p:sp>
        <p:nvSpPr>
          <p:cNvPr id="27" name="notelbl-16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8" name="note-16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First look: corner — catch and shoot, or attack the baseline off the closeout.</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VS MAN OR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Stack Pop — Baseline OOB</a:t>
            </a:r>
            <a:endParaRPr lang="en-US" sz="2200" dirty="0"/>
          </a:p>
        </p:txBody>
      </p:sp>
      <p:sp>
        <p:nvSpPr>
          <p:cNvPr id="4" name="ph-16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68-0"/>
          <p:cNvSpPr/>
          <p:nvPr/>
        </p:nvSpPr>
        <p:spPr>
          <a:xfrm flipH="1">
            <a:off x="2065182" y="1040665"/>
            <a:ext cx="785509" cy="396889"/>
          </a:xfrm>
          <a:prstGeom prst="line">
            <a:avLst/>
          </a:prstGeom>
          <a:noFill/>
          <a:ln w="19050">
            <a:solidFill>
              <a:srgbClr val="14283A"/>
            </a:solidFill>
            <a:prstDash val="solid"/>
          </a:ln>
        </p:spPr>
      </p:sp>
      <p:sp>
        <p:nvSpPr>
          <p:cNvPr id="14" name="tr-168-0"/>
          <p:cNvSpPr/>
          <p:nvPr/>
        </p:nvSpPr>
        <p:spPr>
          <a:xfrm flipH="1">
            <a:off x="1362359" y="1437554"/>
            <a:ext cx="702823" cy="231518"/>
          </a:xfrm>
          <a:prstGeom prst="line">
            <a:avLst/>
          </a:prstGeom>
          <a:noFill/>
          <a:ln w="19050">
            <a:solidFill>
              <a:srgbClr val="14283A"/>
            </a:solidFill>
            <a:prstDash val="solid"/>
            <a:tailEnd type="triangle"/>
          </a:ln>
        </p:spPr>
      </p:sp>
      <p:sp>
        <p:nvSpPr>
          <p:cNvPr id="15" name="tr-168-1"/>
          <p:cNvSpPr/>
          <p:nvPr/>
        </p:nvSpPr>
        <p:spPr>
          <a:xfrm>
            <a:off x="2743200" y="1702146"/>
            <a:ext cx="148833" cy="107491"/>
          </a:xfrm>
          <a:prstGeom prst="line">
            <a:avLst/>
          </a:prstGeom>
          <a:noFill/>
          <a:ln w="44450">
            <a:solidFill>
              <a:srgbClr val="2E7391">
                <a:alpha val="65000"/>
              </a:srgbClr>
            </a:solidFill>
            <a:prstDash val="solid"/>
            <a:tailEnd type="oval"/>
          </a:ln>
        </p:spPr>
      </p:sp>
      <p:sp>
        <p:nvSpPr>
          <p:cNvPr id="16" name="!!o1"/>
          <p:cNvSpPr/>
          <p:nvPr/>
        </p:nvSpPr>
        <p:spPr>
          <a:xfrm>
            <a:off x="1254868" y="1561581"/>
            <a:ext cx="214981" cy="214981"/>
          </a:xfrm>
          <a:prstGeom prst="ellipse">
            <a:avLst/>
          </a:prstGeom>
          <a:solidFill>
            <a:srgbClr val="FFFFFF"/>
          </a:solidFill>
          <a:ln w="19050">
            <a:solidFill>
              <a:srgbClr val="14283A"/>
            </a:solidFill>
            <a:prstDash val="solid"/>
          </a:ln>
        </p:spPr>
      </p:sp>
      <p:sp>
        <p:nvSpPr>
          <p:cNvPr id="17" name="!!no1"/>
          <p:cNvSpPr/>
          <p:nvPr/>
        </p:nvSpPr>
        <p:spPr>
          <a:xfrm>
            <a:off x="1254868" y="156158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4041356" y="1396211"/>
            <a:ext cx="214981" cy="214981"/>
          </a:xfrm>
          <a:prstGeom prst="ellipse">
            <a:avLst/>
          </a:prstGeom>
          <a:solidFill>
            <a:srgbClr val="FFFFFF"/>
          </a:solidFill>
          <a:ln w="19050">
            <a:solidFill>
              <a:srgbClr val="14283A"/>
            </a:solidFill>
            <a:prstDash val="solid"/>
          </a:ln>
        </p:spPr>
      </p:sp>
      <p:sp>
        <p:nvSpPr>
          <p:cNvPr id="19" name="!!no2"/>
          <p:cNvSpPr/>
          <p:nvPr/>
        </p:nvSpPr>
        <p:spPr>
          <a:xfrm>
            <a:off x="4041356" y="13962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635709" y="3628709"/>
            <a:ext cx="214981" cy="214981"/>
          </a:xfrm>
          <a:prstGeom prst="ellipse">
            <a:avLst/>
          </a:prstGeom>
          <a:solidFill>
            <a:srgbClr val="FFFFFF"/>
          </a:solidFill>
          <a:ln w="19050">
            <a:solidFill>
              <a:srgbClr val="14283A"/>
            </a:solidFill>
            <a:prstDash val="solid"/>
          </a:ln>
        </p:spPr>
      </p:sp>
      <p:sp>
        <p:nvSpPr>
          <p:cNvPr id="21" name="!!no3"/>
          <p:cNvSpPr/>
          <p:nvPr/>
        </p:nvSpPr>
        <p:spPr>
          <a:xfrm>
            <a:off x="2635709"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2329774" y="2256136"/>
            <a:ext cx="214981" cy="214981"/>
          </a:xfrm>
          <a:prstGeom prst="ellipse">
            <a:avLst/>
          </a:prstGeom>
          <a:solidFill>
            <a:srgbClr val="FFFFFF"/>
          </a:solidFill>
          <a:ln w="19050">
            <a:solidFill>
              <a:srgbClr val="14283A"/>
            </a:solidFill>
            <a:prstDash val="solid"/>
          </a:ln>
        </p:spPr>
      </p:sp>
      <p:sp>
        <p:nvSpPr>
          <p:cNvPr id="23" name="!!no4"/>
          <p:cNvSpPr/>
          <p:nvPr/>
        </p:nvSpPr>
        <p:spPr>
          <a:xfrm>
            <a:off x="2329774"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784543" y="1702146"/>
            <a:ext cx="214981" cy="214981"/>
          </a:xfrm>
          <a:prstGeom prst="ellipse">
            <a:avLst/>
          </a:prstGeom>
          <a:solidFill>
            <a:srgbClr val="FFFFFF"/>
          </a:solidFill>
          <a:ln w="19050">
            <a:solidFill>
              <a:srgbClr val="14283A"/>
            </a:solidFill>
            <a:prstDash val="solid"/>
          </a:ln>
        </p:spPr>
      </p:sp>
      <p:sp>
        <p:nvSpPr>
          <p:cNvPr id="25" name="!!no5"/>
          <p:cNvSpPr/>
          <p:nvPr/>
        </p:nvSpPr>
        <p:spPr>
          <a:xfrm>
            <a:off x="278454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4206726" y="1379674"/>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Four players stacked on the ballside lane line. One slap, four simultaneous cuts — corner, top, middle flash, rim seal — and the defense has one second to sort out who goes where. Works identically against man and zone.</a:t>
            </a:r>
            <a:endParaRPr lang="en-US" sz="950" dirty="0"/>
          </a:p>
        </p:txBody>
      </p:sp>
      <p:sp>
        <p:nvSpPr>
          <p:cNvPr id="28" name="notebox-168"/>
          <p:cNvSpPr/>
          <p:nvPr/>
        </p:nvSpPr>
        <p:spPr>
          <a:xfrm>
            <a:off x="4911495" y="2606040"/>
            <a:ext cx="3821025" cy="1143000"/>
          </a:xfrm>
          <a:prstGeom prst="roundRect">
            <a:avLst>
              <a:gd name="adj" fmla="val 4800"/>
            </a:avLst>
          </a:prstGeom>
          <a:solidFill>
            <a:srgbClr val="E3EDF2"/>
          </a:solidFill>
          <a:ln/>
        </p:spPr>
      </p:sp>
      <p:sp>
        <p:nvSpPr>
          <p:cNvPr id="29" name="notelbl-16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0" name="note-16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Inbounder steps in to the weak dunker; 5 seals his man ballside — the post entry is live if X5 helped anywhere.</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BLOB  ·  VS MAN OR ZONE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Stack Pop — Baseline OOB</a:t>
            </a:r>
            <a:endParaRPr lang="en-US" sz="2200" dirty="0"/>
          </a:p>
        </p:txBody>
      </p:sp>
      <p:sp>
        <p:nvSpPr>
          <p:cNvPr id="4" name="ph-16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69"/>
          <p:cNvSpPr/>
          <p:nvPr/>
        </p:nvSpPr>
        <p:spPr>
          <a:xfrm flipH="1">
            <a:off x="2850691" y="1429285"/>
            <a:ext cx="1405647" cy="2232498"/>
          </a:xfrm>
          <a:prstGeom prst="line">
            <a:avLst/>
          </a:prstGeom>
          <a:noFill/>
          <a:ln w="19050">
            <a:solidFill>
              <a:srgbClr val="2E7391"/>
            </a:solidFill>
            <a:prstDash val="dash"/>
            <a:tailEnd type="triangle"/>
          </a:ln>
        </p:spPr>
      </p:sp>
      <p:sp>
        <p:nvSpPr>
          <p:cNvPr id="14" name="!!o1"/>
          <p:cNvSpPr/>
          <p:nvPr/>
        </p:nvSpPr>
        <p:spPr>
          <a:xfrm>
            <a:off x="1254868" y="1561581"/>
            <a:ext cx="214981" cy="214981"/>
          </a:xfrm>
          <a:prstGeom prst="ellipse">
            <a:avLst/>
          </a:prstGeom>
          <a:solidFill>
            <a:srgbClr val="FFFFFF"/>
          </a:solidFill>
          <a:ln w="19050">
            <a:solidFill>
              <a:srgbClr val="14283A"/>
            </a:solidFill>
            <a:prstDash val="solid"/>
          </a:ln>
        </p:spPr>
      </p:sp>
      <p:sp>
        <p:nvSpPr>
          <p:cNvPr id="15" name="!!no1"/>
          <p:cNvSpPr/>
          <p:nvPr/>
        </p:nvSpPr>
        <p:spPr>
          <a:xfrm>
            <a:off x="1254868" y="156158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4041356" y="1396211"/>
            <a:ext cx="214981" cy="214981"/>
          </a:xfrm>
          <a:prstGeom prst="ellipse">
            <a:avLst/>
          </a:prstGeom>
          <a:solidFill>
            <a:srgbClr val="FFFFFF"/>
          </a:solidFill>
          <a:ln w="19050">
            <a:solidFill>
              <a:srgbClr val="14283A"/>
            </a:solidFill>
            <a:prstDash val="solid"/>
          </a:ln>
        </p:spPr>
      </p:sp>
      <p:sp>
        <p:nvSpPr>
          <p:cNvPr id="17" name="!!no2"/>
          <p:cNvSpPr/>
          <p:nvPr/>
        </p:nvSpPr>
        <p:spPr>
          <a:xfrm>
            <a:off x="4041356" y="13962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635709" y="3628709"/>
            <a:ext cx="214981" cy="214981"/>
          </a:xfrm>
          <a:prstGeom prst="ellipse">
            <a:avLst/>
          </a:prstGeom>
          <a:solidFill>
            <a:srgbClr val="FFFFFF"/>
          </a:solidFill>
          <a:ln w="19050">
            <a:solidFill>
              <a:srgbClr val="14283A"/>
            </a:solidFill>
            <a:prstDash val="solid"/>
          </a:ln>
        </p:spPr>
      </p:sp>
      <p:sp>
        <p:nvSpPr>
          <p:cNvPr id="19" name="!!no3"/>
          <p:cNvSpPr/>
          <p:nvPr/>
        </p:nvSpPr>
        <p:spPr>
          <a:xfrm>
            <a:off x="2635709"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329774" y="2256136"/>
            <a:ext cx="214981" cy="214981"/>
          </a:xfrm>
          <a:prstGeom prst="ellipse">
            <a:avLst/>
          </a:prstGeom>
          <a:solidFill>
            <a:srgbClr val="FFFFFF"/>
          </a:solidFill>
          <a:ln w="19050">
            <a:solidFill>
              <a:srgbClr val="14283A"/>
            </a:solidFill>
            <a:prstDash val="solid"/>
          </a:ln>
        </p:spPr>
      </p:sp>
      <p:sp>
        <p:nvSpPr>
          <p:cNvPr id="21" name="!!no4"/>
          <p:cNvSpPr/>
          <p:nvPr/>
        </p:nvSpPr>
        <p:spPr>
          <a:xfrm>
            <a:off x="2329774"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784543" y="1702146"/>
            <a:ext cx="214981" cy="214981"/>
          </a:xfrm>
          <a:prstGeom prst="ellipse">
            <a:avLst/>
          </a:prstGeom>
          <a:solidFill>
            <a:srgbClr val="FFFFFF"/>
          </a:solidFill>
          <a:ln w="19050">
            <a:solidFill>
              <a:srgbClr val="14283A"/>
            </a:solidFill>
            <a:prstDash val="solid"/>
          </a:ln>
        </p:spPr>
      </p:sp>
      <p:sp>
        <p:nvSpPr>
          <p:cNvPr id="23" name="!!no5"/>
          <p:cNvSpPr/>
          <p:nvPr/>
        </p:nvSpPr>
        <p:spPr>
          <a:xfrm>
            <a:off x="2784543"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801080" y="3612172"/>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Four players stacked on the ballside lane line. One slap, four simultaneous cuts — corner, top, middle flash, rim seal — and the defense has one second to sort out who goes where. Works identically against man and zone.</a:t>
            </a:r>
            <a:endParaRPr lang="en-US" sz="950" dirty="0"/>
          </a:p>
        </p:txBody>
      </p:sp>
      <p:sp>
        <p:nvSpPr>
          <p:cNvPr id="26" name="notebox-169"/>
          <p:cNvSpPr/>
          <p:nvPr/>
        </p:nvSpPr>
        <p:spPr>
          <a:xfrm>
            <a:off x="4911495" y="2606040"/>
            <a:ext cx="3821025" cy="1143000"/>
          </a:xfrm>
          <a:prstGeom prst="roundRect">
            <a:avLst>
              <a:gd name="adj" fmla="val 4800"/>
            </a:avLst>
          </a:prstGeom>
          <a:solidFill>
            <a:srgbClr val="E3EDF2"/>
          </a:solidFill>
          <a:ln/>
        </p:spPr>
      </p:sp>
      <p:sp>
        <p:nvSpPr>
          <p:cNvPr id="27" name="notelbl-16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16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Nothing there? Top for the reset — we’re already spaced, already in offense.</a:t>
            </a:r>
            <a:endParaRPr lang="en-US" sz="1050" dirty="0"/>
          </a:p>
        </p:txBody>
      </p:sp>
      <p:sp>
        <p:nvSpPr>
          <p:cNvPr id="29" name="kp-169"/>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169"/>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four cuts happen AT ONCE — hesitation lets the defense sort the chaos.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Scout your order: put your shooter in the corner-pop spot, your finisher at the rim.</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inbounder’s step-in to the weak dunker is the hidden fourth option — defenses forget him.</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DRIVE REACTIONS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Drive &amp; Space</a:t>
            </a:r>
            <a:endParaRPr lang="en-US" sz="2200" dirty="0"/>
          </a:p>
        </p:txBody>
      </p:sp>
      <p:sp>
        <p:nvSpPr>
          <p:cNvPr id="4" name="ph-1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7-0"/>
          <p:cNvSpPr/>
          <p:nvPr/>
        </p:nvSpPr>
        <p:spPr>
          <a:xfrm>
            <a:off x="1817127" y="3711394"/>
            <a:ext cx="661481" cy="165370"/>
          </a:xfrm>
          <a:prstGeom prst="line">
            <a:avLst/>
          </a:prstGeom>
          <a:noFill/>
          <a:ln w="19050">
            <a:solidFill>
              <a:srgbClr val="14283A"/>
            </a:solidFill>
            <a:prstDash val="sysDot"/>
            <a:tailEnd type="triangle"/>
          </a:ln>
        </p:spPr>
      </p:sp>
      <p:sp>
        <p:nvSpPr>
          <p:cNvPr id="14" name="tr-17-1"/>
          <p:cNvSpPr/>
          <p:nvPr/>
        </p:nvSpPr>
        <p:spPr>
          <a:xfrm flipH="1" flipV="1">
            <a:off x="1114303" y="3132598"/>
            <a:ext cx="124028" cy="82685"/>
          </a:xfrm>
          <a:prstGeom prst="line">
            <a:avLst/>
          </a:prstGeom>
          <a:noFill/>
          <a:ln w="19050">
            <a:solidFill>
              <a:srgbClr val="14283A"/>
            </a:solidFill>
            <a:prstDash val="solid"/>
            <a:tailEnd type="triangle"/>
          </a:ln>
        </p:spPr>
      </p:sp>
      <p:sp>
        <p:nvSpPr>
          <p:cNvPr id="15"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6"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8"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006813" y="3025108"/>
            <a:ext cx="214981" cy="214981"/>
          </a:xfrm>
          <a:prstGeom prst="ellipse">
            <a:avLst/>
          </a:prstGeom>
          <a:solidFill>
            <a:srgbClr val="FFFFFF"/>
          </a:solidFill>
          <a:ln w="19050">
            <a:solidFill>
              <a:srgbClr val="14283A"/>
            </a:solidFill>
            <a:prstDash val="solid"/>
          </a:ln>
        </p:spPr>
      </p:sp>
      <p:sp>
        <p:nvSpPr>
          <p:cNvPr id="24" name="!!no5"/>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second layer of 5-out: what the other four players do when someone drives. Baseline drive — ballside corner lifts out of the drive lane, top fills behind, weak side spaces low for the kick. Middle drive — wings lift, corners hold. The driver always has three outlets.</a:t>
            </a:r>
            <a:endParaRPr lang="en-US" sz="950" dirty="0"/>
          </a:p>
        </p:txBody>
      </p:sp>
      <p:sp>
        <p:nvSpPr>
          <p:cNvPr id="27" name="notebox-17"/>
          <p:cNvSpPr/>
          <p:nvPr/>
        </p:nvSpPr>
        <p:spPr>
          <a:xfrm>
            <a:off x="4911495" y="2606040"/>
            <a:ext cx="3821025" cy="1143000"/>
          </a:xfrm>
          <a:prstGeom prst="roundRect">
            <a:avLst>
              <a:gd name="adj" fmla="val 4800"/>
            </a:avLst>
          </a:prstGeom>
          <a:solidFill>
            <a:srgbClr val="E3EDF2"/>
          </a:solidFill>
          <a:ln/>
        </p:spPr>
      </p:sp>
      <p:sp>
        <p:nvSpPr>
          <p:cNvPr id="28" name="notelbl-1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29" name="note-1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Cycle closed: 1 walks it back to the top with all five spots refilled — top, wings, corners. Drive two starts now, against a defense that just had to rotate twice.</a:t>
            </a:r>
            <a:endParaRPr lang="en-US" sz="1050" dirty="0"/>
          </a:p>
        </p:txBody>
      </p:sp>
      <p:sp>
        <p:nvSpPr>
          <p:cNvPr id="30" name="kp-17"/>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1" name="kpl-17"/>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drive is FOR the team — collapse the defense, then spray. Score only what’s given.</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Driver exits to the corner after kicking; spacing resets instantly.</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second drive beats the first: attack the closeout after the kick.</a:t>
            </a:r>
            <a:endParaRPr lang="en-US" sz="8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SLOB  ·  BACK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Winner — Sideline OOB</a:t>
            </a:r>
            <a:endParaRPr lang="en-US" sz="2200" dirty="0"/>
          </a:p>
        </p:txBody>
      </p:sp>
      <p:sp>
        <p:nvSpPr>
          <p:cNvPr id="4" name="ph-17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3032598" y="3562561"/>
            <a:ext cx="214981" cy="214981"/>
          </a:xfrm>
          <a:prstGeom prst="ellipse">
            <a:avLst/>
          </a:prstGeom>
          <a:solidFill>
            <a:srgbClr val="FFFFFF"/>
          </a:solidFill>
          <a:ln w="19050">
            <a:solidFill>
              <a:srgbClr val="14283A"/>
            </a:solidFill>
            <a:prstDash val="solid"/>
          </a:ln>
        </p:spPr>
      </p:sp>
      <p:sp>
        <p:nvSpPr>
          <p:cNvPr id="14" name="!!no1"/>
          <p:cNvSpPr/>
          <p:nvPr/>
        </p:nvSpPr>
        <p:spPr>
          <a:xfrm>
            <a:off x="3032598" y="35625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4372097" y="2901080"/>
            <a:ext cx="214981" cy="214981"/>
          </a:xfrm>
          <a:prstGeom prst="ellipse">
            <a:avLst/>
          </a:prstGeom>
          <a:solidFill>
            <a:srgbClr val="FFFFFF"/>
          </a:solidFill>
          <a:ln w="19050">
            <a:solidFill>
              <a:srgbClr val="14283A"/>
            </a:solidFill>
            <a:prstDash val="solid"/>
          </a:ln>
        </p:spPr>
      </p:sp>
      <p:sp>
        <p:nvSpPr>
          <p:cNvPr id="16" name="!!no2"/>
          <p:cNvSpPr/>
          <p:nvPr/>
        </p:nvSpPr>
        <p:spPr>
          <a:xfrm>
            <a:off x="4372097"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1709636" y="3562561"/>
            <a:ext cx="214981" cy="214981"/>
          </a:xfrm>
          <a:prstGeom prst="ellipse">
            <a:avLst/>
          </a:prstGeom>
          <a:solidFill>
            <a:srgbClr val="FFFFFF"/>
          </a:solidFill>
          <a:ln w="19050">
            <a:solidFill>
              <a:srgbClr val="14283A"/>
            </a:solidFill>
            <a:prstDash val="solid"/>
          </a:ln>
        </p:spPr>
      </p:sp>
      <p:sp>
        <p:nvSpPr>
          <p:cNvPr id="20" name="!!no4"/>
          <p:cNvSpPr/>
          <p:nvPr/>
        </p:nvSpPr>
        <p:spPr>
          <a:xfrm>
            <a:off x="1709636" y="35625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2"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4537467" y="2884543"/>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sideline play: a back screen springs the best athlete to the rim while the screener pops for the safety catch. Two real scoring looks plus a guaranteed safe entry, from one simple action.</a:t>
            </a:r>
            <a:endParaRPr lang="en-US" sz="950" dirty="0"/>
          </a:p>
        </p:txBody>
      </p:sp>
      <p:sp>
        <p:nvSpPr>
          <p:cNvPr id="25" name="notebox-170"/>
          <p:cNvSpPr/>
          <p:nvPr/>
        </p:nvSpPr>
        <p:spPr>
          <a:xfrm>
            <a:off x="4911495" y="2606040"/>
            <a:ext cx="3821025" cy="1143000"/>
          </a:xfrm>
          <a:prstGeom prst="roundRect">
            <a:avLst>
              <a:gd name="adj" fmla="val 4800"/>
            </a:avLst>
          </a:prstGeom>
          <a:solidFill>
            <a:srgbClr val="E3EDF2"/>
          </a:solidFill>
          <a:ln/>
        </p:spPr>
      </p:sp>
      <p:sp>
        <p:nvSpPr>
          <p:cNvPr id="26" name="notelbl-17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7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Every sideline out-of-bounds in the front court. “Winner-3” tag flattens the dive into a flare for the shooter when a three is needed.</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SLOB  ·  BACK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Winner — Sideline OOB</a:t>
            </a:r>
            <a:endParaRPr lang="en-US" sz="2200" dirty="0"/>
          </a:p>
        </p:txBody>
      </p:sp>
      <p:sp>
        <p:nvSpPr>
          <p:cNvPr id="4" name="ph-17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71-0"/>
          <p:cNvSpPr/>
          <p:nvPr/>
        </p:nvSpPr>
        <p:spPr>
          <a:xfrm>
            <a:off x="2933376" y="1892322"/>
            <a:ext cx="330740" cy="1347767"/>
          </a:xfrm>
          <a:prstGeom prst="line">
            <a:avLst/>
          </a:prstGeom>
          <a:noFill/>
          <a:ln w="44450">
            <a:solidFill>
              <a:srgbClr val="2E7391">
                <a:alpha val="65000"/>
              </a:srgbClr>
            </a:solidFill>
            <a:prstDash val="solid"/>
            <a:tailEnd type="oval"/>
          </a:ln>
        </p:spPr>
      </p:sp>
      <p:sp>
        <p:nvSpPr>
          <p:cNvPr id="14" name="tr-171-1"/>
          <p:cNvSpPr/>
          <p:nvPr/>
        </p:nvSpPr>
        <p:spPr>
          <a:xfrm flipV="1">
            <a:off x="3140089" y="3405459"/>
            <a:ext cx="264592" cy="264592"/>
          </a:xfrm>
          <a:prstGeom prst="line">
            <a:avLst/>
          </a:prstGeom>
          <a:noFill/>
          <a:ln w="19050">
            <a:solidFill>
              <a:srgbClr val="14283A"/>
            </a:solidFill>
            <a:prstDash val="solid"/>
          </a:ln>
        </p:spPr>
      </p:sp>
      <p:sp>
        <p:nvSpPr>
          <p:cNvPr id="15" name="tr-171-1"/>
          <p:cNvSpPr/>
          <p:nvPr/>
        </p:nvSpPr>
        <p:spPr>
          <a:xfrm flipH="1" flipV="1">
            <a:off x="2825885" y="1950201"/>
            <a:ext cx="578796" cy="1455258"/>
          </a:xfrm>
          <a:prstGeom prst="line">
            <a:avLst/>
          </a:prstGeom>
          <a:noFill/>
          <a:ln w="19050">
            <a:solidFill>
              <a:srgbClr val="14283A"/>
            </a:solidFill>
            <a:prstDash val="solid"/>
          </a:ln>
        </p:spPr>
      </p:sp>
      <p:sp>
        <p:nvSpPr>
          <p:cNvPr id="16" name="tr-171-1"/>
          <p:cNvSpPr/>
          <p:nvPr/>
        </p:nvSpPr>
        <p:spPr>
          <a:xfrm flipH="1" flipV="1">
            <a:off x="2660515" y="1726951"/>
            <a:ext cx="165370" cy="223250"/>
          </a:xfrm>
          <a:prstGeom prst="line">
            <a:avLst/>
          </a:prstGeom>
          <a:noFill/>
          <a:ln w="19050">
            <a:solidFill>
              <a:srgbClr val="14283A"/>
            </a:solidFill>
            <a:prstDash val="solid"/>
            <a:tailEnd type="triangle"/>
          </a:ln>
        </p:spPr>
      </p:sp>
      <p:sp>
        <p:nvSpPr>
          <p:cNvPr id="17" name="!!o1"/>
          <p:cNvSpPr/>
          <p:nvPr/>
        </p:nvSpPr>
        <p:spPr>
          <a:xfrm>
            <a:off x="2553024" y="1619461"/>
            <a:ext cx="214981" cy="214981"/>
          </a:xfrm>
          <a:prstGeom prst="ellipse">
            <a:avLst/>
          </a:prstGeom>
          <a:solidFill>
            <a:srgbClr val="FFFFFF"/>
          </a:solidFill>
          <a:ln w="19050">
            <a:solidFill>
              <a:srgbClr val="14283A"/>
            </a:solidFill>
            <a:prstDash val="solid"/>
          </a:ln>
        </p:spPr>
      </p:sp>
      <p:sp>
        <p:nvSpPr>
          <p:cNvPr id="18" name="!!no1"/>
          <p:cNvSpPr/>
          <p:nvPr/>
        </p:nvSpPr>
        <p:spPr>
          <a:xfrm>
            <a:off x="2553024" y="16194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4372097" y="2901080"/>
            <a:ext cx="214981" cy="214981"/>
          </a:xfrm>
          <a:prstGeom prst="ellipse">
            <a:avLst/>
          </a:prstGeom>
          <a:solidFill>
            <a:srgbClr val="FFFFFF"/>
          </a:solidFill>
          <a:ln w="19050">
            <a:solidFill>
              <a:srgbClr val="14283A"/>
            </a:solidFill>
            <a:prstDash val="solid"/>
          </a:ln>
        </p:spPr>
      </p:sp>
      <p:sp>
        <p:nvSpPr>
          <p:cNvPr id="20" name="!!no2"/>
          <p:cNvSpPr/>
          <p:nvPr/>
        </p:nvSpPr>
        <p:spPr>
          <a:xfrm>
            <a:off x="4372097"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1709636" y="3562561"/>
            <a:ext cx="214981" cy="214981"/>
          </a:xfrm>
          <a:prstGeom prst="ellipse">
            <a:avLst/>
          </a:prstGeom>
          <a:solidFill>
            <a:srgbClr val="FFFFFF"/>
          </a:solidFill>
          <a:ln w="19050">
            <a:solidFill>
              <a:srgbClr val="14283A"/>
            </a:solidFill>
            <a:prstDash val="solid"/>
          </a:ln>
        </p:spPr>
      </p:sp>
      <p:sp>
        <p:nvSpPr>
          <p:cNvPr id="24" name="!!no4"/>
          <p:cNvSpPr/>
          <p:nvPr/>
        </p:nvSpPr>
        <p:spPr>
          <a:xfrm>
            <a:off x="1709636" y="35625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3156626" y="3132598"/>
            <a:ext cx="214981" cy="214981"/>
          </a:xfrm>
          <a:prstGeom prst="ellipse">
            <a:avLst/>
          </a:prstGeom>
          <a:solidFill>
            <a:srgbClr val="FFFFFF"/>
          </a:solidFill>
          <a:ln w="19050">
            <a:solidFill>
              <a:srgbClr val="14283A"/>
            </a:solidFill>
            <a:prstDash val="solid"/>
          </a:ln>
        </p:spPr>
      </p:sp>
      <p:sp>
        <p:nvSpPr>
          <p:cNvPr id="26" name="!!no5"/>
          <p:cNvSpPr/>
          <p:nvPr/>
        </p:nvSpPr>
        <p:spPr>
          <a:xfrm>
            <a:off x="3156626"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4537467" y="2884543"/>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sideline play: a back screen springs the best athlete to the rim while the screener pops for the safety catch. Two real scoring looks plus a guaranteed safe entry, from one simple action.</a:t>
            </a:r>
            <a:endParaRPr lang="en-US" sz="950" dirty="0"/>
          </a:p>
        </p:txBody>
      </p:sp>
      <p:sp>
        <p:nvSpPr>
          <p:cNvPr id="29" name="notebox-171"/>
          <p:cNvSpPr/>
          <p:nvPr/>
        </p:nvSpPr>
        <p:spPr>
          <a:xfrm>
            <a:off x="4911495" y="2606040"/>
            <a:ext cx="3821025" cy="1143000"/>
          </a:xfrm>
          <a:prstGeom prst="roundRect">
            <a:avLst>
              <a:gd name="adj" fmla="val 4800"/>
            </a:avLst>
          </a:prstGeom>
          <a:solidFill>
            <a:srgbClr val="E3EDF2"/>
          </a:solidFill>
          <a:ln/>
        </p:spPr>
      </p:sp>
      <p:sp>
        <p:nvSpPr>
          <p:cNvPr id="30" name="notelbl-17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1" name="note-17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First look: 5 sprints to back-screen, 1 dives off it to the rim — layup or lob.</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SLOB  ·  BACK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Winner — Sideline OOB</a:t>
            </a:r>
            <a:endParaRPr lang="en-US" sz="2200" dirty="0"/>
          </a:p>
        </p:txBody>
      </p:sp>
      <p:sp>
        <p:nvSpPr>
          <p:cNvPr id="4" name="ph-17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72-0"/>
          <p:cNvSpPr/>
          <p:nvPr/>
        </p:nvSpPr>
        <p:spPr>
          <a:xfrm>
            <a:off x="3264116" y="3240089"/>
            <a:ext cx="140565" cy="388620"/>
          </a:xfrm>
          <a:prstGeom prst="line">
            <a:avLst/>
          </a:prstGeom>
          <a:noFill/>
          <a:ln w="19050">
            <a:solidFill>
              <a:srgbClr val="14283A"/>
            </a:solidFill>
            <a:prstDash val="solid"/>
            <a:tailEnd type="triangle"/>
          </a:ln>
        </p:spPr>
      </p:sp>
      <p:sp>
        <p:nvSpPr>
          <p:cNvPr id="14" name="tr-172-1"/>
          <p:cNvSpPr/>
          <p:nvPr/>
        </p:nvSpPr>
        <p:spPr>
          <a:xfrm>
            <a:off x="1817127" y="3670051"/>
            <a:ext cx="512648" cy="124028"/>
          </a:xfrm>
          <a:prstGeom prst="line">
            <a:avLst/>
          </a:prstGeom>
          <a:noFill/>
          <a:ln w="19050">
            <a:solidFill>
              <a:srgbClr val="14283A"/>
            </a:solidFill>
            <a:prstDash val="solid"/>
            <a:tailEnd type="triangle"/>
          </a:ln>
        </p:spPr>
      </p:sp>
      <p:sp>
        <p:nvSpPr>
          <p:cNvPr id="15" name="!!o1"/>
          <p:cNvSpPr/>
          <p:nvPr/>
        </p:nvSpPr>
        <p:spPr>
          <a:xfrm>
            <a:off x="2553024" y="1619461"/>
            <a:ext cx="214981" cy="214981"/>
          </a:xfrm>
          <a:prstGeom prst="ellipse">
            <a:avLst/>
          </a:prstGeom>
          <a:solidFill>
            <a:srgbClr val="FFFFFF"/>
          </a:solidFill>
          <a:ln w="19050">
            <a:solidFill>
              <a:srgbClr val="14283A"/>
            </a:solidFill>
            <a:prstDash val="solid"/>
          </a:ln>
        </p:spPr>
      </p:sp>
      <p:sp>
        <p:nvSpPr>
          <p:cNvPr id="16" name="!!no1"/>
          <p:cNvSpPr/>
          <p:nvPr/>
        </p:nvSpPr>
        <p:spPr>
          <a:xfrm>
            <a:off x="2553024" y="16194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4372097" y="2901080"/>
            <a:ext cx="214981" cy="214981"/>
          </a:xfrm>
          <a:prstGeom prst="ellipse">
            <a:avLst/>
          </a:prstGeom>
          <a:solidFill>
            <a:srgbClr val="FFFFFF"/>
          </a:solidFill>
          <a:ln w="19050">
            <a:solidFill>
              <a:srgbClr val="14283A"/>
            </a:solidFill>
            <a:prstDash val="solid"/>
          </a:ln>
        </p:spPr>
      </p:sp>
      <p:sp>
        <p:nvSpPr>
          <p:cNvPr id="18" name="!!no2"/>
          <p:cNvSpPr/>
          <p:nvPr/>
        </p:nvSpPr>
        <p:spPr>
          <a:xfrm>
            <a:off x="4372097"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2222284" y="3686588"/>
            <a:ext cx="214981" cy="214981"/>
          </a:xfrm>
          <a:prstGeom prst="ellipse">
            <a:avLst/>
          </a:prstGeom>
          <a:solidFill>
            <a:srgbClr val="FFFFFF"/>
          </a:solidFill>
          <a:ln w="19050">
            <a:solidFill>
              <a:srgbClr val="14283A"/>
            </a:solidFill>
            <a:prstDash val="solid"/>
          </a:ln>
        </p:spPr>
      </p:sp>
      <p:sp>
        <p:nvSpPr>
          <p:cNvPr id="22" name="!!no4"/>
          <p:cNvSpPr/>
          <p:nvPr/>
        </p:nvSpPr>
        <p:spPr>
          <a:xfrm>
            <a:off x="2222284"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3297190" y="3521218"/>
            <a:ext cx="214981" cy="214981"/>
          </a:xfrm>
          <a:prstGeom prst="ellipse">
            <a:avLst/>
          </a:prstGeom>
          <a:solidFill>
            <a:srgbClr val="FFFFFF"/>
          </a:solidFill>
          <a:ln w="19050">
            <a:solidFill>
              <a:srgbClr val="14283A"/>
            </a:solidFill>
            <a:prstDash val="solid"/>
          </a:ln>
        </p:spPr>
      </p:sp>
      <p:sp>
        <p:nvSpPr>
          <p:cNvPr id="24" name="!!no5"/>
          <p:cNvSpPr/>
          <p:nvPr/>
        </p:nvSpPr>
        <p:spPr>
          <a:xfrm>
            <a:off x="3297190" y="35212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4537467" y="2884543"/>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sideline play: a back screen springs the best athlete to the rim while the screener pops for the safety catch. Two real scoring looks plus a guaranteed safe entry, from one simple action.</a:t>
            </a:r>
            <a:endParaRPr lang="en-US" sz="950" dirty="0"/>
          </a:p>
        </p:txBody>
      </p:sp>
      <p:sp>
        <p:nvSpPr>
          <p:cNvPr id="27" name="notebox-172"/>
          <p:cNvSpPr/>
          <p:nvPr/>
        </p:nvSpPr>
        <p:spPr>
          <a:xfrm>
            <a:off x="4911495" y="2606040"/>
            <a:ext cx="3821025" cy="1143000"/>
          </a:xfrm>
          <a:prstGeom prst="roundRect">
            <a:avLst>
              <a:gd name="adj" fmla="val 4800"/>
            </a:avLst>
          </a:prstGeom>
          <a:solidFill>
            <a:srgbClr val="E3EDF2"/>
          </a:solidFill>
          <a:ln/>
        </p:spPr>
      </p:sp>
      <p:sp>
        <p:nvSpPr>
          <p:cNvPr id="28" name="notelbl-17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17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Screener pops behind the arc for the safety; 4 balances toward the top.</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SLOB  ·  BACK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Winner — Sideline OOB</a:t>
            </a:r>
            <a:endParaRPr lang="en-US" sz="2200" dirty="0"/>
          </a:p>
        </p:txBody>
      </p:sp>
      <p:sp>
        <p:nvSpPr>
          <p:cNvPr id="4" name="ph-17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173"/>
          <p:cNvSpPr/>
          <p:nvPr/>
        </p:nvSpPr>
        <p:spPr>
          <a:xfrm flipH="1">
            <a:off x="3512171" y="2934154"/>
            <a:ext cx="1074906" cy="620138"/>
          </a:xfrm>
          <a:prstGeom prst="line">
            <a:avLst/>
          </a:prstGeom>
          <a:noFill/>
          <a:ln w="19050">
            <a:solidFill>
              <a:srgbClr val="2E7391"/>
            </a:solidFill>
            <a:prstDash val="dash"/>
            <a:tailEnd type="triangle"/>
          </a:ln>
        </p:spPr>
      </p:sp>
      <p:sp>
        <p:nvSpPr>
          <p:cNvPr id="14" name="!!o1"/>
          <p:cNvSpPr/>
          <p:nvPr/>
        </p:nvSpPr>
        <p:spPr>
          <a:xfrm>
            <a:off x="2553024" y="1619461"/>
            <a:ext cx="214981" cy="214981"/>
          </a:xfrm>
          <a:prstGeom prst="ellipse">
            <a:avLst/>
          </a:prstGeom>
          <a:solidFill>
            <a:srgbClr val="FFFFFF"/>
          </a:solidFill>
          <a:ln w="19050">
            <a:solidFill>
              <a:srgbClr val="14283A"/>
            </a:solidFill>
            <a:prstDash val="solid"/>
          </a:ln>
        </p:spPr>
      </p:sp>
      <p:sp>
        <p:nvSpPr>
          <p:cNvPr id="15" name="!!no1"/>
          <p:cNvSpPr/>
          <p:nvPr/>
        </p:nvSpPr>
        <p:spPr>
          <a:xfrm>
            <a:off x="2553024" y="161946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4372097" y="2901080"/>
            <a:ext cx="214981" cy="214981"/>
          </a:xfrm>
          <a:prstGeom prst="ellipse">
            <a:avLst/>
          </a:prstGeom>
          <a:solidFill>
            <a:srgbClr val="FFFFFF"/>
          </a:solidFill>
          <a:ln w="19050">
            <a:solidFill>
              <a:srgbClr val="14283A"/>
            </a:solidFill>
            <a:prstDash val="solid"/>
          </a:ln>
        </p:spPr>
      </p:sp>
      <p:sp>
        <p:nvSpPr>
          <p:cNvPr id="17" name="!!no2"/>
          <p:cNvSpPr/>
          <p:nvPr/>
        </p:nvSpPr>
        <p:spPr>
          <a:xfrm>
            <a:off x="4372097"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222284" y="3686588"/>
            <a:ext cx="214981" cy="214981"/>
          </a:xfrm>
          <a:prstGeom prst="ellipse">
            <a:avLst/>
          </a:prstGeom>
          <a:solidFill>
            <a:srgbClr val="FFFFFF"/>
          </a:solidFill>
          <a:ln w="19050">
            <a:solidFill>
              <a:srgbClr val="14283A"/>
            </a:solidFill>
            <a:prstDash val="solid"/>
          </a:ln>
        </p:spPr>
      </p:sp>
      <p:sp>
        <p:nvSpPr>
          <p:cNvPr id="21" name="!!no4"/>
          <p:cNvSpPr/>
          <p:nvPr/>
        </p:nvSpPr>
        <p:spPr>
          <a:xfrm>
            <a:off x="2222284"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3297190" y="3521218"/>
            <a:ext cx="214981" cy="214981"/>
          </a:xfrm>
          <a:prstGeom prst="ellipse">
            <a:avLst/>
          </a:prstGeom>
          <a:solidFill>
            <a:srgbClr val="FFFFFF"/>
          </a:solidFill>
          <a:ln w="19050">
            <a:solidFill>
              <a:srgbClr val="14283A"/>
            </a:solidFill>
            <a:prstDash val="solid"/>
          </a:ln>
        </p:spPr>
      </p:sp>
      <p:sp>
        <p:nvSpPr>
          <p:cNvPr id="23" name="!!no5"/>
          <p:cNvSpPr/>
          <p:nvPr/>
        </p:nvSpPr>
        <p:spPr>
          <a:xfrm>
            <a:off x="3297190" y="35212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462560" y="350468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sideline play: a back screen springs the best athlete to the rim while the screener pops for the safety catch. Two real scoring looks plus a guaranteed safe entry, from one simple action.</a:t>
            </a:r>
            <a:endParaRPr lang="en-US" sz="950" dirty="0"/>
          </a:p>
        </p:txBody>
      </p:sp>
      <p:sp>
        <p:nvSpPr>
          <p:cNvPr id="26" name="notebox-173"/>
          <p:cNvSpPr/>
          <p:nvPr/>
        </p:nvSpPr>
        <p:spPr>
          <a:xfrm>
            <a:off x="4911495" y="2606040"/>
            <a:ext cx="3821025" cy="1143000"/>
          </a:xfrm>
          <a:prstGeom prst="roundRect">
            <a:avLst>
              <a:gd name="adj" fmla="val 4800"/>
            </a:avLst>
          </a:prstGeom>
          <a:solidFill>
            <a:srgbClr val="E3EDF2"/>
          </a:solidFill>
          <a:ln/>
        </p:spPr>
      </p:sp>
      <p:sp>
        <p:nvSpPr>
          <p:cNvPr id="27" name="notelbl-17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17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Take what’s there: rim first, then the pop. Never force a sideline throw.</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SLOB  ·  BACK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Winner — Sideline OOB</a:t>
            </a:r>
            <a:endParaRPr lang="en-US" sz="2200" dirty="0"/>
          </a:p>
        </p:txBody>
      </p:sp>
      <p:sp>
        <p:nvSpPr>
          <p:cNvPr id="4" name="ph-17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74-0"/>
          <p:cNvSpPr/>
          <p:nvPr/>
        </p:nvSpPr>
        <p:spPr>
          <a:xfrm flipH="1" flipV="1">
            <a:off x="4049625" y="2099034"/>
            <a:ext cx="429963" cy="909536"/>
          </a:xfrm>
          <a:prstGeom prst="line">
            <a:avLst/>
          </a:prstGeom>
          <a:noFill/>
          <a:ln w="19050">
            <a:solidFill>
              <a:srgbClr val="14283A"/>
            </a:solidFill>
            <a:prstDash val="solid"/>
          </a:ln>
        </p:spPr>
      </p:sp>
      <p:sp>
        <p:nvSpPr>
          <p:cNvPr id="14" name="tr-174-0"/>
          <p:cNvSpPr/>
          <p:nvPr/>
        </p:nvSpPr>
        <p:spPr>
          <a:xfrm flipV="1">
            <a:off x="4049625" y="1520239"/>
            <a:ext cx="132296" cy="578796"/>
          </a:xfrm>
          <a:prstGeom prst="line">
            <a:avLst/>
          </a:prstGeom>
          <a:noFill/>
          <a:ln w="19050">
            <a:solidFill>
              <a:srgbClr val="14283A"/>
            </a:solidFill>
            <a:prstDash val="solid"/>
            <a:tailEnd type="triangle"/>
          </a:ln>
        </p:spPr>
      </p:sp>
      <p:sp>
        <p:nvSpPr>
          <p:cNvPr id="15" name="tr-174-1"/>
          <p:cNvSpPr/>
          <p:nvPr/>
        </p:nvSpPr>
        <p:spPr>
          <a:xfrm flipH="1" flipV="1">
            <a:off x="1899812" y="1619461"/>
            <a:ext cx="760703" cy="107491"/>
          </a:xfrm>
          <a:prstGeom prst="line">
            <a:avLst/>
          </a:prstGeom>
          <a:noFill/>
          <a:ln w="19050">
            <a:solidFill>
              <a:srgbClr val="14283A"/>
            </a:solidFill>
            <a:prstDash val="solid"/>
          </a:ln>
        </p:spPr>
      </p:sp>
      <p:sp>
        <p:nvSpPr>
          <p:cNvPr id="16" name="tr-174-1"/>
          <p:cNvSpPr/>
          <p:nvPr/>
        </p:nvSpPr>
        <p:spPr>
          <a:xfrm flipH="1">
            <a:off x="1403701" y="1619461"/>
            <a:ext cx="496111" cy="49611"/>
          </a:xfrm>
          <a:prstGeom prst="line">
            <a:avLst/>
          </a:prstGeom>
          <a:noFill/>
          <a:ln w="19050">
            <a:solidFill>
              <a:srgbClr val="14283A"/>
            </a:solidFill>
            <a:prstDash val="solid"/>
            <a:tailEnd type="triangle"/>
          </a:ln>
        </p:spPr>
      </p:sp>
      <p:sp>
        <p:nvSpPr>
          <p:cNvPr id="17" name="!!o1"/>
          <p:cNvSpPr/>
          <p:nvPr/>
        </p:nvSpPr>
        <p:spPr>
          <a:xfrm>
            <a:off x="1296211" y="1561581"/>
            <a:ext cx="214981" cy="214981"/>
          </a:xfrm>
          <a:prstGeom prst="ellipse">
            <a:avLst/>
          </a:prstGeom>
          <a:solidFill>
            <a:srgbClr val="FFFFFF"/>
          </a:solidFill>
          <a:ln w="19050">
            <a:solidFill>
              <a:srgbClr val="14283A"/>
            </a:solidFill>
            <a:prstDash val="solid"/>
          </a:ln>
        </p:spPr>
      </p:sp>
      <p:sp>
        <p:nvSpPr>
          <p:cNvPr id="18" name="!!no1"/>
          <p:cNvSpPr/>
          <p:nvPr/>
        </p:nvSpPr>
        <p:spPr>
          <a:xfrm>
            <a:off x="1296211" y="156158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4074430" y="1412748"/>
            <a:ext cx="214981" cy="214981"/>
          </a:xfrm>
          <a:prstGeom prst="ellipse">
            <a:avLst/>
          </a:prstGeom>
          <a:solidFill>
            <a:srgbClr val="FFFFFF"/>
          </a:solidFill>
          <a:ln w="19050">
            <a:solidFill>
              <a:srgbClr val="14283A"/>
            </a:solidFill>
            <a:prstDash val="solid"/>
          </a:ln>
        </p:spPr>
      </p:sp>
      <p:sp>
        <p:nvSpPr>
          <p:cNvPr id="20" name="!!no2"/>
          <p:cNvSpPr/>
          <p:nvPr/>
        </p:nvSpPr>
        <p:spPr>
          <a:xfrm>
            <a:off x="4074430" y="141274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2222284" y="3686588"/>
            <a:ext cx="214981" cy="214981"/>
          </a:xfrm>
          <a:prstGeom prst="ellipse">
            <a:avLst/>
          </a:prstGeom>
          <a:solidFill>
            <a:srgbClr val="FFFFFF"/>
          </a:solidFill>
          <a:ln w="19050">
            <a:solidFill>
              <a:srgbClr val="14283A"/>
            </a:solidFill>
            <a:prstDash val="solid"/>
          </a:ln>
        </p:spPr>
      </p:sp>
      <p:sp>
        <p:nvSpPr>
          <p:cNvPr id="24" name="!!no4"/>
          <p:cNvSpPr/>
          <p:nvPr/>
        </p:nvSpPr>
        <p:spPr>
          <a:xfrm>
            <a:off x="2222284"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3297190" y="3521218"/>
            <a:ext cx="214981" cy="214981"/>
          </a:xfrm>
          <a:prstGeom prst="ellipse">
            <a:avLst/>
          </a:prstGeom>
          <a:solidFill>
            <a:srgbClr val="FFFFFF"/>
          </a:solidFill>
          <a:ln w="19050">
            <a:solidFill>
              <a:srgbClr val="14283A"/>
            </a:solidFill>
            <a:prstDash val="solid"/>
          </a:ln>
        </p:spPr>
      </p:sp>
      <p:sp>
        <p:nvSpPr>
          <p:cNvPr id="26" name="!!no5"/>
          <p:cNvSpPr/>
          <p:nvPr/>
        </p:nvSpPr>
        <p:spPr>
          <a:xfrm>
            <a:off x="3297190" y="35212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3462560" y="3504681"/>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sideline play: a back screen springs the best athlete to the rim while the screener pops for the safety catch. Two real scoring looks plus a guaranteed safe entry, from one simple action.</a:t>
            </a:r>
            <a:endParaRPr lang="en-US" sz="950" dirty="0"/>
          </a:p>
        </p:txBody>
      </p:sp>
      <p:sp>
        <p:nvSpPr>
          <p:cNvPr id="29" name="notebox-174"/>
          <p:cNvSpPr/>
          <p:nvPr/>
        </p:nvSpPr>
        <p:spPr>
          <a:xfrm>
            <a:off x="4911495" y="2606040"/>
            <a:ext cx="3821025" cy="1143000"/>
          </a:xfrm>
          <a:prstGeom prst="roundRect">
            <a:avLst>
              <a:gd name="adj" fmla="val 4800"/>
            </a:avLst>
          </a:prstGeom>
          <a:solidFill>
            <a:srgbClr val="E3EDF2"/>
          </a:solidFill>
          <a:ln/>
        </p:spPr>
      </p:sp>
      <p:sp>
        <p:nvSpPr>
          <p:cNvPr id="30" name="notelbl-17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1" name="note-17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Inbounder fills the corner — full spacing, straight into motion. Every dead ball ends in offense.</a:t>
            </a:r>
            <a:endParaRPr lang="en-US" sz="1050" dirty="0"/>
          </a:p>
        </p:txBody>
      </p:sp>
      <p:sp>
        <p:nvSpPr>
          <p:cNvPr id="32" name="kp-174"/>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3" name="kpl-174"/>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rim cut comes off the screen SHOULDER-TO-SHOULDER — space kills back screens.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Versus switch: the screener slips to the rim early — the switch IS the opening.</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Under :04 on the count, take the safety — possession beats hero throws.</a:t>
            </a:r>
            <a:endParaRPr lang="en-US" sz="8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1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6"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8"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5" name="notebox-18"/>
          <p:cNvSpPr/>
          <p:nvPr/>
        </p:nvSpPr>
        <p:spPr>
          <a:xfrm>
            <a:off x="4911495" y="2606040"/>
            <a:ext cx="3821025" cy="1143000"/>
          </a:xfrm>
          <a:prstGeom prst="roundRect">
            <a:avLst>
              <a:gd name="adj" fmla="val 4800"/>
            </a:avLst>
          </a:prstGeom>
          <a:solidFill>
            <a:srgbClr val="E3EDF2"/>
          </a:solidFill>
          <a:ln/>
        </p:spPr>
      </p:sp>
      <p:sp>
        <p:nvSpPr>
          <p:cNvPr id="26" name="notelbl-1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1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Against teams that deny passing lanes or switch everything — the DHO punishes both. Also our delay-game action with the lead.</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1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19-0"/>
          <p:cNvSpPr/>
          <p:nvPr/>
        </p:nvSpPr>
        <p:spPr>
          <a:xfrm flipV="1">
            <a:off x="2478608" y="3504681"/>
            <a:ext cx="744166" cy="372083"/>
          </a:xfrm>
          <a:prstGeom prst="line">
            <a:avLst/>
          </a:prstGeom>
          <a:noFill/>
          <a:ln w="19050">
            <a:solidFill>
              <a:srgbClr val="14283A"/>
            </a:solidFill>
            <a:prstDash val="sysDot"/>
          </a:ln>
        </p:spPr>
      </p:sp>
      <p:sp>
        <p:nvSpPr>
          <p:cNvPr id="14" name="tr-19-0"/>
          <p:cNvSpPr/>
          <p:nvPr/>
        </p:nvSpPr>
        <p:spPr>
          <a:xfrm flipV="1">
            <a:off x="3222774" y="3240089"/>
            <a:ext cx="429963" cy="264592"/>
          </a:xfrm>
          <a:prstGeom prst="line">
            <a:avLst/>
          </a:prstGeom>
          <a:noFill/>
          <a:ln w="19050">
            <a:solidFill>
              <a:srgbClr val="14283A"/>
            </a:solidFill>
            <a:prstDash val="sysDot"/>
            <a:tailEnd type="triangle"/>
          </a:ln>
        </p:spPr>
      </p:sp>
      <p:sp>
        <p:nvSpPr>
          <p:cNvPr id="15" name="tr-19-1"/>
          <p:cNvSpPr/>
          <p:nvPr/>
        </p:nvSpPr>
        <p:spPr>
          <a:xfrm flipH="1">
            <a:off x="3735421" y="3132598"/>
            <a:ext cx="107491" cy="190176"/>
          </a:xfrm>
          <a:prstGeom prst="line">
            <a:avLst/>
          </a:prstGeom>
          <a:noFill/>
          <a:ln w="19050">
            <a:solidFill>
              <a:srgbClr val="14283A"/>
            </a:solidFill>
            <a:prstDash val="solid"/>
            <a:tailEnd type="triangle"/>
          </a:ln>
        </p:spPr>
      </p:sp>
      <p:sp>
        <p:nvSpPr>
          <p:cNvPr id="16" name="!!o1"/>
          <p:cNvSpPr/>
          <p:nvPr/>
        </p:nvSpPr>
        <p:spPr>
          <a:xfrm>
            <a:off x="3545246" y="3132598"/>
            <a:ext cx="214981" cy="214981"/>
          </a:xfrm>
          <a:prstGeom prst="ellipse">
            <a:avLst/>
          </a:prstGeom>
          <a:solidFill>
            <a:srgbClr val="FFFFFF"/>
          </a:solidFill>
          <a:ln w="19050">
            <a:solidFill>
              <a:srgbClr val="14283A"/>
            </a:solidFill>
            <a:prstDash val="solid"/>
          </a:ln>
        </p:spPr>
      </p:sp>
      <p:sp>
        <p:nvSpPr>
          <p:cNvPr id="17" name="!!no1"/>
          <p:cNvSpPr/>
          <p:nvPr/>
        </p:nvSpPr>
        <p:spPr>
          <a:xfrm>
            <a:off x="3545246"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627931" y="3215283"/>
            <a:ext cx="214981" cy="214981"/>
          </a:xfrm>
          <a:prstGeom prst="ellipse">
            <a:avLst/>
          </a:prstGeom>
          <a:solidFill>
            <a:srgbClr val="FFFFFF"/>
          </a:solidFill>
          <a:ln w="19050">
            <a:solidFill>
              <a:srgbClr val="14283A"/>
            </a:solidFill>
            <a:prstDash val="solid"/>
          </a:ln>
        </p:spPr>
      </p:sp>
      <p:sp>
        <p:nvSpPr>
          <p:cNvPr id="19" name="!!no2"/>
          <p:cNvSpPr/>
          <p:nvPr/>
        </p:nvSpPr>
        <p:spPr>
          <a:xfrm>
            <a:off x="3627931" y="32152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21"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5"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710616" y="3116061"/>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8" name="notebox-19"/>
          <p:cNvSpPr/>
          <p:nvPr/>
        </p:nvSpPr>
        <p:spPr>
          <a:xfrm>
            <a:off x="4911495" y="2606040"/>
            <a:ext cx="3821025" cy="1143000"/>
          </a:xfrm>
          <a:prstGeom prst="roundRect">
            <a:avLst>
              <a:gd name="adj" fmla="val 4800"/>
            </a:avLst>
          </a:prstGeom>
          <a:solidFill>
            <a:srgbClr val="E3EDF2"/>
          </a:solidFill>
          <a:ln/>
        </p:spPr>
      </p:sp>
      <p:sp>
        <p:nvSpPr>
          <p:cNvPr id="29" name="notelbl-1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1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dribbles AT the wing — that’s the trigger. 2 sprints toward the ball to meet the handoff.</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65760"/>
            <a:ext cx="8229600" cy="457200"/>
          </a:xfrm>
          <a:prstGeom prst="rect">
            <a:avLst/>
          </a:prstGeom>
          <a:noFill/>
          <a:ln/>
        </p:spPr>
        <p:txBody>
          <a:bodyPr wrap="square" lIns="0" tIns="0" rIns="0" bIns="0" rtlCol="0" anchor="ctr"/>
          <a:lstStyle/>
          <a:p>
            <a:pPr indent="0" marL="0">
              <a:buNone/>
            </a:pPr>
            <a:r>
              <a:rPr lang="en-US" sz="2600" b="1" dirty="0">
                <a:solidFill>
                  <a:srgbClr val="14283A"/>
                </a:solidFill>
                <a:latin typeface="Arial" pitchFamily="34" charset="0"/>
                <a:ea typeface="Arial" pitchFamily="34" charset="-122"/>
                <a:cs typeface="Arial" pitchFamily="34" charset="-120"/>
              </a:rPr>
              <a:t>HOW TO READ THE DIAGRAMS</a:t>
            </a:r>
            <a:endParaRPr lang="en-US" sz="2600" dirty="0"/>
          </a:p>
        </p:txBody>
      </p:sp>
      <p:sp>
        <p:nvSpPr>
          <p:cNvPr id="3" name="Text 1"/>
          <p:cNvSpPr/>
          <p:nvPr/>
        </p:nvSpPr>
        <p:spPr>
          <a:xfrm>
            <a:off x="548640" y="1188720"/>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Numbered circles</a:t>
            </a:r>
            <a:endParaRPr lang="en-US" sz="1400" dirty="0"/>
          </a:p>
        </p:txBody>
      </p:sp>
      <p:sp>
        <p:nvSpPr>
          <p:cNvPr id="4" name="Text 2"/>
          <p:cNvSpPr/>
          <p:nvPr/>
        </p:nvSpPr>
        <p:spPr>
          <a:xfrm>
            <a:off x="3017520" y="1188720"/>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Offensive players 1–5. The orange dot is the ball.</a:t>
            </a:r>
            <a:endParaRPr lang="en-US" sz="1300" dirty="0"/>
          </a:p>
        </p:txBody>
      </p:sp>
      <p:sp>
        <p:nvSpPr>
          <p:cNvPr id="5" name="Text 3"/>
          <p:cNvSpPr/>
          <p:nvPr/>
        </p:nvSpPr>
        <p:spPr>
          <a:xfrm>
            <a:off x="548640" y="1755648"/>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X1–X5 marks (red)</a:t>
            </a:r>
            <a:endParaRPr lang="en-US" sz="1400" dirty="0"/>
          </a:p>
        </p:txBody>
      </p:sp>
      <p:sp>
        <p:nvSpPr>
          <p:cNvPr id="6" name="Text 4"/>
          <p:cNvSpPr/>
          <p:nvPr/>
        </p:nvSpPr>
        <p:spPr>
          <a:xfrm>
            <a:off x="3017520" y="1755648"/>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Defenders. Dashed red lines are defensive movement.</a:t>
            </a:r>
            <a:endParaRPr lang="en-US" sz="1300" dirty="0"/>
          </a:p>
        </p:txBody>
      </p:sp>
      <p:sp>
        <p:nvSpPr>
          <p:cNvPr id="7" name="Text 5"/>
          <p:cNvSpPr/>
          <p:nvPr/>
        </p:nvSpPr>
        <p:spPr>
          <a:xfrm>
            <a:off x="548640" y="2322576"/>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Solid arrow</a:t>
            </a:r>
            <a:endParaRPr lang="en-US" sz="1400" dirty="0"/>
          </a:p>
        </p:txBody>
      </p:sp>
      <p:sp>
        <p:nvSpPr>
          <p:cNvPr id="8" name="Text 6"/>
          <p:cNvSpPr/>
          <p:nvPr/>
        </p:nvSpPr>
        <p:spPr>
          <a:xfrm>
            <a:off x="3017520" y="2322576"/>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Cut — player movement without the ball.</a:t>
            </a:r>
            <a:endParaRPr lang="en-US" sz="1300" dirty="0"/>
          </a:p>
        </p:txBody>
      </p:sp>
      <p:sp>
        <p:nvSpPr>
          <p:cNvPr id="9" name="Text 7"/>
          <p:cNvSpPr/>
          <p:nvPr/>
        </p:nvSpPr>
        <p:spPr>
          <a:xfrm>
            <a:off x="548640" y="2889504"/>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Dotted arrow</a:t>
            </a:r>
            <a:endParaRPr lang="en-US" sz="1400" dirty="0"/>
          </a:p>
        </p:txBody>
      </p:sp>
      <p:sp>
        <p:nvSpPr>
          <p:cNvPr id="10" name="Text 8"/>
          <p:cNvSpPr/>
          <p:nvPr/>
        </p:nvSpPr>
        <p:spPr>
          <a:xfrm>
            <a:off x="3017520" y="2889504"/>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Dribble.</a:t>
            </a:r>
            <a:endParaRPr lang="en-US" sz="1300" dirty="0"/>
          </a:p>
        </p:txBody>
      </p:sp>
      <p:sp>
        <p:nvSpPr>
          <p:cNvPr id="11" name="Text 9"/>
          <p:cNvSpPr/>
          <p:nvPr/>
        </p:nvSpPr>
        <p:spPr>
          <a:xfrm>
            <a:off x="548640" y="3456432"/>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Dashed teal arrow</a:t>
            </a:r>
            <a:endParaRPr lang="en-US" sz="1400" dirty="0"/>
          </a:p>
        </p:txBody>
      </p:sp>
      <p:sp>
        <p:nvSpPr>
          <p:cNvPr id="12" name="Text 10"/>
          <p:cNvSpPr/>
          <p:nvPr/>
        </p:nvSpPr>
        <p:spPr>
          <a:xfrm>
            <a:off x="3017520" y="3456432"/>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Pass.</a:t>
            </a:r>
            <a:endParaRPr lang="en-US" sz="1300" dirty="0"/>
          </a:p>
        </p:txBody>
      </p:sp>
      <p:sp>
        <p:nvSpPr>
          <p:cNvPr id="13" name="Text 11"/>
          <p:cNvSpPr/>
          <p:nvPr/>
        </p:nvSpPr>
        <p:spPr>
          <a:xfrm>
            <a:off x="548640" y="4023360"/>
            <a:ext cx="2377440" cy="457200"/>
          </a:xfrm>
          <a:prstGeom prst="rect">
            <a:avLst/>
          </a:prstGeom>
          <a:noFill/>
          <a:ln/>
        </p:spPr>
        <p:txBody>
          <a:bodyPr wrap="square" lIns="0" tIns="0" rIns="0" bIns="0" rtlCol="0" anchor="ctr"/>
          <a:lstStyle/>
          <a:p>
            <a:pPr indent="0" marL="0">
              <a:buNone/>
            </a:pPr>
            <a:r>
              <a:rPr lang="en-US" sz="1400" b="1" dirty="0">
                <a:solidFill>
                  <a:srgbClr val="2E7391"/>
                </a:solidFill>
                <a:latin typeface="Arial" pitchFamily="34" charset="0"/>
                <a:ea typeface="Arial" pitchFamily="34" charset="-122"/>
                <a:cs typeface="Arial" pitchFamily="34" charset="-120"/>
              </a:rPr>
              <a:t>Thick teal line</a:t>
            </a:r>
            <a:endParaRPr lang="en-US" sz="1400" dirty="0"/>
          </a:p>
        </p:txBody>
      </p:sp>
      <p:sp>
        <p:nvSpPr>
          <p:cNvPr id="14" name="Text 12"/>
          <p:cNvSpPr/>
          <p:nvPr/>
        </p:nvSpPr>
        <p:spPr>
          <a:xfrm>
            <a:off x="3017520" y="4023360"/>
            <a:ext cx="5577840" cy="457200"/>
          </a:xfrm>
          <a:prstGeom prst="rect">
            <a:avLst/>
          </a:prstGeom>
          <a:noFill/>
          <a:ln/>
        </p:spPr>
        <p:txBody>
          <a:bodyPr wrap="square" lIns="0" tIns="0" rIns="0" bIns="0" rtlCol="0" anchor="ctr"/>
          <a:lstStyle/>
          <a:p>
            <a:pPr indent="0" marL="0">
              <a:buNone/>
            </a:pPr>
            <a:r>
              <a:rPr lang="en-US" sz="1300" dirty="0">
                <a:solidFill>
                  <a:srgbClr val="14283A"/>
                </a:solidFill>
                <a:latin typeface="Arial" pitchFamily="34" charset="0"/>
                <a:ea typeface="Arial" pitchFamily="34" charset="-122"/>
                <a:cs typeface="Arial" pitchFamily="34" charset="-120"/>
              </a:rPr>
              <a:t>Screen.</a:t>
            </a:r>
            <a:endParaRPr lang="en-US" sz="1300" dirty="0"/>
          </a:p>
        </p:txBody>
      </p:sp>
      <p:sp>
        <p:nvSpPr>
          <p:cNvPr id="15" name="Text 13"/>
          <p:cNvSpPr/>
          <p:nvPr/>
        </p:nvSpPr>
        <p:spPr>
          <a:xfrm>
            <a:off x="548640" y="4572000"/>
            <a:ext cx="8046720" cy="457200"/>
          </a:xfrm>
          <a:prstGeom prst="rect">
            <a:avLst/>
          </a:prstGeom>
          <a:noFill/>
          <a:ln/>
        </p:spPr>
        <p:txBody>
          <a:bodyPr wrap="square" lIns="0" tIns="0" rIns="0" bIns="0" rtlCol="0" anchor="ctr"/>
          <a:lstStyle/>
          <a:p>
            <a:pPr indent="0" marL="0">
              <a:buNone/>
            </a:pPr>
            <a:r>
              <a:rPr lang="en-US" sz="1050" i="1" dirty="0">
                <a:solidFill>
                  <a:srgbClr val="4C6273"/>
                </a:solidFill>
                <a:latin typeface="Arial" pitchFamily="34" charset="0"/>
                <a:ea typeface="Arial" pitchFamily="34" charset="-122"/>
                <a:cs typeface="Arial" pitchFamily="34" charset="-120"/>
              </a:rPr>
              <a:t>Each play advances phase by phase — in PowerPoint 2019/365 the players and ball animate between slides (Morph). Full practice plans and drill libraries live in the printed binder and the interactive web playbook.</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2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20"/>
          <p:cNvSpPr/>
          <p:nvPr/>
        </p:nvSpPr>
        <p:spPr>
          <a:xfrm>
            <a:off x="3760227" y="3165672"/>
            <a:ext cx="82685" cy="82685"/>
          </a:xfrm>
          <a:prstGeom prst="line">
            <a:avLst/>
          </a:prstGeom>
          <a:noFill/>
          <a:ln w="19050">
            <a:solidFill>
              <a:srgbClr val="2E7391"/>
            </a:solidFill>
            <a:prstDash val="dash"/>
            <a:tailEnd type="triangle"/>
          </a:ln>
        </p:spPr>
      </p:sp>
      <p:sp>
        <p:nvSpPr>
          <p:cNvPr id="14" name="!!o1"/>
          <p:cNvSpPr/>
          <p:nvPr/>
        </p:nvSpPr>
        <p:spPr>
          <a:xfrm>
            <a:off x="3545246" y="3132598"/>
            <a:ext cx="214981" cy="214981"/>
          </a:xfrm>
          <a:prstGeom prst="ellipse">
            <a:avLst/>
          </a:prstGeom>
          <a:solidFill>
            <a:srgbClr val="FFFFFF"/>
          </a:solidFill>
          <a:ln w="19050">
            <a:solidFill>
              <a:srgbClr val="14283A"/>
            </a:solidFill>
            <a:prstDash val="solid"/>
          </a:ln>
        </p:spPr>
      </p:sp>
      <p:sp>
        <p:nvSpPr>
          <p:cNvPr id="15" name="!!no1"/>
          <p:cNvSpPr/>
          <p:nvPr/>
        </p:nvSpPr>
        <p:spPr>
          <a:xfrm>
            <a:off x="3545246"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627931" y="3215283"/>
            <a:ext cx="214981" cy="214981"/>
          </a:xfrm>
          <a:prstGeom prst="ellipse">
            <a:avLst/>
          </a:prstGeom>
          <a:solidFill>
            <a:srgbClr val="FFFFFF"/>
          </a:solidFill>
          <a:ln w="19050">
            <a:solidFill>
              <a:srgbClr val="14283A"/>
            </a:solidFill>
            <a:prstDash val="solid"/>
          </a:ln>
        </p:spPr>
      </p:sp>
      <p:sp>
        <p:nvSpPr>
          <p:cNvPr id="17" name="!!no2"/>
          <p:cNvSpPr/>
          <p:nvPr/>
        </p:nvSpPr>
        <p:spPr>
          <a:xfrm>
            <a:off x="3627931" y="32152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793301" y="3198746"/>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6" name="notebox-20"/>
          <p:cNvSpPr/>
          <p:nvPr/>
        </p:nvSpPr>
        <p:spPr>
          <a:xfrm>
            <a:off x="4911495" y="2606040"/>
            <a:ext cx="3821025" cy="1143000"/>
          </a:xfrm>
          <a:prstGeom prst="roundRect">
            <a:avLst>
              <a:gd name="adj" fmla="val 4800"/>
            </a:avLst>
          </a:prstGeom>
          <a:solidFill>
            <a:srgbClr val="E3EDF2"/>
          </a:solidFill>
          <a:ln/>
        </p:spPr>
      </p:sp>
      <p:sp>
        <p:nvSpPr>
          <p:cNvPr id="27" name="notelbl-2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8" name="note-2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handoff, hip to hip. It’s a moving screen — 2 catches at speed with his defender stuck behind.</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2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21-0"/>
          <p:cNvSpPr/>
          <p:nvPr/>
        </p:nvSpPr>
        <p:spPr>
          <a:xfrm flipH="1" flipV="1">
            <a:off x="3140089" y="2967228"/>
            <a:ext cx="595333" cy="355546"/>
          </a:xfrm>
          <a:prstGeom prst="line">
            <a:avLst/>
          </a:prstGeom>
          <a:noFill/>
          <a:ln w="19050">
            <a:solidFill>
              <a:srgbClr val="14283A"/>
            </a:solidFill>
            <a:prstDash val="sysDot"/>
          </a:ln>
        </p:spPr>
      </p:sp>
      <p:sp>
        <p:nvSpPr>
          <p:cNvPr id="14" name="tr-21-0"/>
          <p:cNvSpPr/>
          <p:nvPr/>
        </p:nvSpPr>
        <p:spPr>
          <a:xfrm flipH="1" flipV="1">
            <a:off x="2875496" y="2528997"/>
            <a:ext cx="264592" cy="438231"/>
          </a:xfrm>
          <a:prstGeom prst="line">
            <a:avLst/>
          </a:prstGeom>
          <a:noFill/>
          <a:ln w="19050">
            <a:solidFill>
              <a:srgbClr val="14283A"/>
            </a:solidFill>
            <a:prstDash val="sysDot"/>
            <a:tailEnd type="triangle"/>
          </a:ln>
        </p:spPr>
      </p:sp>
      <p:sp>
        <p:nvSpPr>
          <p:cNvPr id="15" name="tr-21-1"/>
          <p:cNvSpPr/>
          <p:nvPr/>
        </p:nvSpPr>
        <p:spPr>
          <a:xfrm flipH="1">
            <a:off x="3181431" y="3240089"/>
            <a:ext cx="471305" cy="413426"/>
          </a:xfrm>
          <a:prstGeom prst="line">
            <a:avLst/>
          </a:prstGeom>
          <a:noFill/>
          <a:ln w="19050">
            <a:solidFill>
              <a:srgbClr val="14283A"/>
            </a:solidFill>
            <a:prstDash val="solid"/>
            <a:tailEnd type="triangle"/>
          </a:ln>
        </p:spPr>
      </p:sp>
      <p:sp>
        <p:nvSpPr>
          <p:cNvPr id="16" name="!!o1"/>
          <p:cNvSpPr/>
          <p:nvPr/>
        </p:nvSpPr>
        <p:spPr>
          <a:xfrm>
            <a:off x="3073940" y="3546024"/>
            <a:ext cx="214981" cy="214981"/>
          </a:xfrm>
          <a:prstGeom prst="ellipse">
            <a:avLst/>
          </a:prstGeom>
          <a:solidFill>
            <a:srgbClr val="FFFFFF"/>
          </a:solidFill>
          <a:ln w="19050">
            <a:solidFill>
              <a:srgbClr val="14283A"/>
            </a:solidFill>
            <a:prstDash val="solid"/>
          </a:ln>
        </p:spPr>
      </p:sp>
      <p:sp>
        <p:nvSpPr>
          <p:cNvPr id="17" name="!!no1"/>
          <p:cNvSpPr/>
          <p:nvPr/>
        </p:nvSpPr>
        <p:spPr>
          <a:xfrm>
            <a:off x="3073940" y="354602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768006" y="2421506"/>
            <a:ext cx="214981" cy="214981"/>
          </a:xfrm>
          <a:prstGeom prst="ellipse">
            <a:avLst/>
          </a:prstGeom>
          <a:solidFill>
            <a:srgbClr val="FFFFFF"/>
          </a:solidFill>
          <a:ln w="19050">
            <a:solidFill>
              <a:srgbClr val="14283A"/>
            </a:solidFill>
            <a:prstDash val="solid"/>
          </a:ln>
        </p:spPr>
      </p:sp>
      <p:sp>
        <p:nvSpPr>
          <p:cNvPr id="19" name="!!no2"/>
          <p:cNvSpPr/>
          <p:nvPr/>
        </p:nvSpPr>
        <p:spPr>
          <a:xfrm>
            <a:off x="2768006" y="24215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21"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5"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933376" y="240496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8" name="notebox-21"/>
          <p:cNvSpPr/>
          <p:nvPr/>
        </p:nvSpPr>
        <p:spPr>
          <a:xfrm>
            <a:off x="4911495" y="2606040"/>
            <a:ext cx="3821025" cy="1143000"/>
          </a:xfrm>
          <a:prstGeom prst="roundRect">
            <a:avLst>
              <a:gd name="adj" fmla="val 4800"/>
            </a:avLst>
          </a:prstGeom>
          <a:solidFill>
            <a:srgbClr val="E3EDF2"/>
          </a:solidFill>
          <a:ln/>
        </p:spPr>
      </p:sp>
      <p:sp>
        <p:nvSpPr>
          <p:cNvPr id="29" name="notelbl-2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0" name="note-2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turns the corner downhill off the brush; 1 pops behind the play for the throwback.</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2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22"/>
          <p:cNvSpPr/>
          <p:nvPr/>
        </p:nvSpPr>
        <p:spPr>
          <a:xfrm>
            <a:off x="2982987" y="2454580"/>
            <a:ext cx="305935" cy="1124517"/>
          </a:xfrm>
          <a:prstGeom prst="line">
            <a:avLst/>
          </a:prstGeom>
          <a:noFill/>
          <a:ln w="19050">
            <a:solidFill>
              <a:srgbClr val="2E7391"/>
            </a:solidFill>
            <a:prstDash val="dash"/>
            <a:tailEnd type="triangle"/>
          </a:ln>
        </p:spPr>
      </p:sp>
      <p:sp>
        <p:nvSpPr>
          <p:cNvPr id="14" name="!!o1"/>
          <p:cNvSpPr/>
          <p:nvPr/>
        </p:nvSpPr>
        <p:spPr>
          <a:xfrm>
            <a:off x="3073940" y="3546024"/>
            <a:ext cx="214981" cy="214981"/>
          </a:xfrm>
          <a:prstGeom prst="ellipse">
            <a:avLst/>
          </a:prstGeom>
          <a:solidFill>
            <a:srgbClr val="FFFFFF"/>
          </a:solidFill>
          <a:ln w="19050">
            <a:solidFill>
              <a:srgbClr val="14283A"/>
            </a:solidFill>
            <a:prstDash val="solid"/>
          </a:ln>
        </p:spPr>
      </p:sp>
      <p:sp>
        <p:nvSpPr>
          <p:cNvPr id="15" name="!!no1"/>
          <p:cNvSpPr/>
          <p:nvPr/>
        </p:nvSpPr>
        <p:spPr>
          <a:xfrm>
            <a:off x="3073940" y="354602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768006" y="2421506"/>
            <a:ext cx="214981" cy="214981"/>
          </a:xfrm>
          <a:prstGeom prst="ellipse">
            <a:avLst/>
          </a:prstGeom>
          <a:solidFill>
            <a:srgbClr val="FFFFFF"/>
          </a:solidFill>
          <a:ln w="19050">
            <a:solidFill>
              <a:srgbClr val="14283A"/>
            </a:solidFill>
            <a:prstDash val="solid"/>
          </a:ln>
        </p:spPr>
      </p:sp>
      <p:sp>
        <p:nvSpPr>
          <p:cNvPr id="17" name="!!no2"/>
          <p:cNvSpPr/>
          <p:nvPr/>
        </p:nvSpPr>
        <p:spPr>
          <a:xfrm>
            <a:off x="2768006" y="24215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239311" y="3529487"/>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6" name="notebox-22"/>
          <p:cNvSpPr/>
          <p:nvPr/>
        </p:nvSpPr>
        <p:spPr>
          <a:xfrm>
            <a:off x="4911495" y="2606040"/>
            <a:ext cx="3821025" cy="1143000"/>
          </a:xfrm>
          <a:prstGeom prst="roundRect">
            <a:avLst>
              <a:gd name="adj" fmla="val 4800"/>
            </a:avLst>
          </a:prstGeom>
          <a:solidFill>
            <a:srgbClr val="E3EDF2"/>
          </a:solidFill>
          <a:ln/>
        </p:spPr>
      </p:sp>
      <p:sp>
        <p:nvSpPr>
          <p:cNvPr id="27" name="notelbl-2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2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Reads in order: rim, corner drift, throwback. Here the throwback — 1 steps into the rhythm three.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DHO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Weave (Dribble Handoffs)</a:t>
            </a:r>
            <a:endParaRPr lang="en-US" sz="2200" dirty="0"/>
          </a:p>
        </p:txBody>
      </p:sp>
      <p:sp>
        <p:nvSpPr>
          <p:cNvPr id="4" name="ph-2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23-0"/>
          <p:cNvSpPr/>
          <p:nvPr/>
        </p:nvSpPr>
        <p:spPr>
          <a:xfrm flipV="1">
            <a:off x="2875496" y="1933664"/>
            <a:ext cx="678018" cy="595333"/>
          </a:xfrm>
          <a:prstGeom prst="line">
            <a:avLst/>
          </a:prstGeom>
          <a:noFill/>
          <a:ln w="19050">
            <a:solidFill>
              <a:srgbClr val="14283A"/>
            </a:solidFill>
            <a:prstDash val="solid"/>
          </a:ln>
        </p:spPr>
      </p:sp>
      <p:sp>
        <p:nvSpPr>
          <p:cNvPr id="14" name="tr-23-0"/>
          <p:cNvSpPr/>
          <p:nvPr/>
        </p:nvSpPr>
        <p:spPr>
          <a:xfrm flipV="1">
            <a:off x="3553514" y="1478896"/>
            <a:ext cx="644944" cy="454768"/>
          </a:xfrm>
          <a:prstGeom prst="line">
            <a:avLst/>
          </a:prstGeom>
          <a:noFill/>
          <a:ln w="19050">
            <a:solidFill>
              <a:srgbClr val="14283A"/>
            </a:solidFill>
            <a:prstDash val="solid"/>
            <a:tailEnd type="triangle"/>
          </a:ln>
        </p:spPr>
      </p:sp>
      <p:sp>
        <p:nvSpPr>
          <p:cNvPr id="15" name="tr-23-1"/>
          <p:cNvSpPr/>
          <p:nvPr/>
        </p:nvSpPr>
        <p:spPr>
          <a:xfrm flipH="1">
            <a:off x="3842912" y="1478896"/>
            <a:ext cx="355546" cy="1653702"/>
          </a:xfrm>
          <a:prstGeom prst="line">
            <a:avLst/>
          </a:prstGeom>
          <a:noFill/>
          <a:ln w="19050">
            <a:solidFill>
              <a:srgbClr val="14283A"/>
            </a:solidFill>
            <a:prstDash val="solid"/>
            <a:tailEnd type="triangle"/>
          </a:ln>
        </p:spPr>
      </p:sp>
      <p:sp>
        <p:nvSpPr>
          <p:cNvPr id="16" name="!!o1"/>
          <p:cNvSpPr/>
          <p:nvPr/>
        </p:nvSpPr>
        <p:spPr>
          <a:xfrm>
            <a:off x="3073940" y="3546024"/>
            <a:ext cx="214981" cy="214981"/>
          </a:xfrm>
          <a:prstGeom prst="ellipse">
            <a:avLst/>
          </a:prstGeom>
          <a:solidFill>
            <a:srgbClr val="FFFFFF"/>
          </a:solidFill>
          <a:ln w="19050">
            <a:solidFill>
              <a:srgbClr val="14283A"/>
            </a:solidFill>
            <a:prstDash val="solid"/>
          </a:ln>
        </p:spPr>
      </p:sp>
      <p:sp>
        <p:nvSpPr>
          <p:cNvPr id="17" name="!!no1"/>
          <p:cNvSpPr/>
          <p:nvPr/>
        </p:nvSpPr>
        <p:spPr>
          <a:xfrm>
            <a:off x="3073940" y="354602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4090967" y="1371405"/>
            <a:ext cx="214981" cy="214981"/>
          </a:xfrm>
          <a:prstGeom prst="ellipse">
            <a:avLst/>
          </a:prstGeom>
          <a:solidFill>
            <a:srgbClr val="FFFFFF"/>
          </a:solidFill>
          <a:ln w="19050">
            <a:solidFill>
              <a:srgbClr val="14283A"/>
            </a:solidFill>
            <a:prstDash val="solid"/>
          </a:ln>
        </p:spPr>
      </p:sp>
      <p:sp>
        <p:nvSpPr>
          <p:cNvPr id="19" name="!!no2"/>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21"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735421" y="3025108"/>
            <a:ext cx="214981" cy="214981"/>
          </a:xfrm>
          <a:prstGeom prst="ellipse">
            <a:avLst/>
          </a:prstGeom>
          <a:solidFill>
            <a:srgbClr val="FFFFFF"/>
          </a:solidFill>
          <a:ln w="19050">
            <a:solidFill>
              <a:srgbClr val="14283A"/>
            </a:solidFill>
            <a:prstDash val="solid"/>
          </a:ln>
        </p:spPr>
      </p:sp>
      <p:sp>
        <p:nvSpPr>
          <p:cNvPr id="23" name="!!no4"/>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5"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239311" y="3529487"/>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handoff layer of 5-out. Instead of passing and cutting, the ball handler dribbles AT a teammate and hands the ball off — a moving screen the defense has to chase through at full speed. Handoffs chain side to side until somebody turns a corner.</a:t>
            </a:r>
            <a:endParaRPr lang="en-US" sz="950" dirty="0"/>
          </a:p>
        </p:txBody>
      </p:sp>
      <p:sp>
        <p:nvSpPr>
          <p:cNvPr id="28" name="notebox-23"/>
          <p:cNvSpPr/>
          <p:nvPr/>
        </p:nvSpPr>
        <p:spPr>
          <a:xfrm>
            <a:off x="4911495" y="2606040"/>
            <a:ext cx="3821025" cy="1143000"/>
          </a:xfrm>
          <a:prstGeom prst="roundRect">
            <a:avLst>
              <a:gd name="adj" fmla="val 4800"/>
            </a:avLst>
          </a:prstGeom>
          <a:solidFill>
            <a:srgbClr val="E3EDF2"/>
          </a:solidFill>
          <a:ln/>
        </p:spPr>
      </p:sp>
      <p:sp>
        <p:nvSpPr>
          <p:cNvPr id="29" name="notelbl-2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0" name="note-2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Nothing clean? 2 clears through, corner lifts, and the weave restarts on the other side. Handoffs chain until the defense breaks.</a:t>
            </a:r>
            <a:endParaRPr lang="en-US" sz="1050" dirty="0"/>
          </a:p>
        </p:txBody>
      </p:sp>
      <p:sp>
        <p:nvSpPr>
          <p:cNvPr id="31" name="kp-23"/>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2" name="kpl-23"/>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Dribbling AT a teammate is the trigger — he sprints into the handoff, never stands and waits.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handoff is a screen: hand it off hip-to-hip and hold your ground for the brush.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Receiver’s eyes go to the rim FIRST — the trailing defender means the corner is already turned.</a:t>
            </a:r>
            <a:endParaRPr lang="en-US" sz="8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6"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8"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25" name="notebox-24"/>
          <p:cNvSpPr/>
          <p:nvPr/>
        </p:nvSpPr>
        <p:spPr>
          <a:xfrm>
            <a:off x="4911495" y="2606040"/>
            <a:ext cx="3821025" cy="1143000"/>
          </a:xfrm>
          <a:prstGeom prst="roundRect">
            <a:avLst>
              <a:gd name="adj" fmla="val 4800"/>
            </a:avLst>
          </a:prstGeom>
          <a:solidFill>
            <a:srgbClr val="E3EDF2"/>
          </a:solidFill>
          <a:ln/>
        </p:spPr>
      </p:sp>
      <p:sp>
        <p:nvSpPr>
          <p:cNvPr id="26" name="notelbl-2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2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When the defense sits in the gaps and takes away cuts and handoffs — the ball screen forces two defenders to commit to the ball.</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25"/>
          <p:cNvSpPr/>
          <p:nvPr/>
        </p:nvSpPr>
        <p:spPr>
          <a:xfrm flipV="1">
            <a:off x="2586098" y="3058182"/>
            <a:ext cx="1364304" cy="744166"/>
          </a:xfrm>
          <a:prstGeom prst="line">
            <a:avLst/>
          </a:prstGeom>
          <a:noFill/>
          <a:ln w="19050">
            <a:solidFill>
              <a:srgbClr val="2E7391"/>
            </a:solidFill>
            <a:prstDash val="dash"/>
            <a:tailEnd type="triangle"/>
          </a:ln>
        </p:spPr>
      </p:sp>
      <p:sp>
        <p:nvSpPr>
          <p:cNvPr id="14"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5"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900791" y="300857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26" name="notebox-25"/>
          <p:cNvSpPr/>
          <p:nvPr/>
        </p:nvSpPr>
        <p:spPr>
          <a:xfrm>
            <a:off x="4911495" y="2606040"/>
            <a:ext cx="3821025" cy="1143000"/>
          </a:xfrm>
          <a:prstGeom prst="roundRect">
            <a:avLst>
              <a:gd name="adj" fmla="val 4800"/>
            </a:avLst>
          </a:prstGeom>
          <a:solidFill>
            <a:srgbClr val="E3EDF2"/>
          </a:solidFill>
          <a:ln/>
        </p:spPr>
      </p:sp>
      <p:sp>
        <p:nvSpPr>
          <p:cNvPr id="27" name="notelbl-2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2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Entry to the wing — and watch the corner: he’s the screener in 5-out.</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26-0"/>
          <p:cNvSpPr/>
          <p:nvPr/>
        </p:nvSpPr>
        <p:spPr>
          <a:xfrm flipH="1">
            <a:off x="3983477" y="1478896"/>
            <a:ext cx="214981" cy="1182397"/>
          </a:xfrm>
          <a:prstGeom prst="line">
            <a:avLst/>
          </a:prstGeom>
          <a:noFill/>
          <a:ln w="44450">
            <a:solidFill>
              <a:srgbClr val="2E7391">
                <a:alpha val="65000"/>
              </a:srgbClr>
            </a:solidFill>
            <a:prstDash val="solid"/>
            <a:tailEnd type="oval"/>
          </a:ln>
        </p:spPr>
      </p:sp>
      <p:sp>
        <p:nvSpPr>
          <p:cNvPr id="14"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5"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75986" y="2553802"/>
            <a:ext cx="214981" cy="214981"/>
          </a:xfrm>
          <a:prstGeom prst="ellipse">
            <a:avLst/>
          </a:prstGeom>
          <a:solidFill>
            <a:srgbClr val="FFFFFF"/>
          </a:solidFill>
          <a:ln w="19050">
            <a:solidFill>
              <a:srgbClr val="14283A"/>
            </a:solidFill>
            <a:prstDash val="solid"/>
          </a:ln>
        </p:spPr>
      </p:sp>
      <p:sp>
        <p:nvSpPr>
          <p:cNvPr id="21" name="!!no4"/>
          <p:cNvSpPr/>
          <p:nvPr/>
        </p:nvSpPr>
        <p:spPr>
          <a:xfrm>
            <a:off x="3875986" y="255380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900791" y="300857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26" name="notebox-26"/>
          <p:cNvSpPr/>
          <p:nvPr/>
        </p:nvSpPr>
        <p:spPr>
          <a:xfrm>
            <a:off x="4911495" y="2606040"/>
            <a:ext cx="3821025" cy="1143000"/>
          </a:xfrm>
          <a:prstGeom prst="roundRect">
            <a:avLst>
              <a:gd name="adj" fmla="val 4800"/>
            </a:avLst>
          </a:prstGeom>
          <a:solidFill>
            <a:srgbClr val="E3EDF2"/>
          </a:solidFill>
          <a:ln/>
        </p:spPr>
      </p:sp>
      <p:sp>
        <p:nvSpPr>
          <p:cNvPr id="27" name="notelbl-2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8" name="note-2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4 sprints out of the corner into the step-up screen. In 5-out ANY player can be the screener.</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27-0"/>
          <p:cNvSpPr/>
          <p:nvPr/>
        </p:nvSpPr>
        <p:spPr>
          <a:xfrm flipH="1" flipV="1">
            <a:off x="3404681" y="2661293"/>
            <a:ext cx="438231" cy="471305"/>
          </a:xfrm>
          <a:prstGeom prst="line">
            <a:avLst/>
          </a:prstGeom>
          <a:noFill/>
          <a:ln w="19050">
            <a:solidFill>
              <a:srgbClr val="14283A"/>
            </a:solidFill>
            <a:prstDash val="sysDot"/>
          </a:ln>
        </p:spPr>
      </p:sp>
      <p:sp>
        <p:nvSpPr>
          <p:cNvPr id="14" name="tr-27-0"/>
          <p:cNvSpPr/>
          <p:nvPr/>
        </p:nvSpPr>
        <p:spPr>
          <a:xfrm flipH="1" flipV="1">
            <a:off x="2991255" y="2363627"/>
            <a:ext cx="413426" cy="297666"/>
          </a:xfrm>
          <a:prstGeom prst="line">
            <a:avLst/>
          </a:prstGeom>
          <a:noFill/>
          <a:ln w="19050">
            <a:solidFill>
              <a:srgbClr val="14283A"/>
            </a:solidFill>
            <a:prstDash val="sysDot"/>
            <a:tailEnd type="triangle"/>
          </a:ln>
        </p:spPr>
      </p:sp>
      <p:sp>
        <p:nvSpPr>
          <p:cNvPr id="15" name="tr-27-1"/>
          <p:cNvSpPr/>
          <p:nvPr/>
        </p:nvSpPr>
        <p:spPr>
          <a:xfrm flipH="1" flipV="1">
            <a:off x="3570051" y="2016349"/>
            <a:ext cx="413426" cy="644944"/>
          </a:xfrm>
          <a:prstGeom prst="line">
            <a:avLst/>
          </a:prstGeom>
          <a:noFill/>
          <a:ln w="19050">
            <a:solidFill>
              <a:srgbClr val="14283A"/>
            </a:solidFill>
            <a:prstDash val="solid"/>
          </a:ln>
        </p:spPr>
      </p:sp>
      <p:sp>
        <p:nvSpPr>
          <p:cNvPr id="16" name="tr-27-1"/>
          <p:cNvSpPr/>
          <p:nvPr/>
        </p:nvSpPr>
        <p:spPr>
          <a:xfrm flipH="1" flipV="1">
            <a:off x="3156626" y="1784831"/>
            <a:ext cx="413426" cy="231518"/>
          </a:xfrm>
          <a:prstGeom prst="line">
            <a:avLst/>
          </a:prstGeom>
          <a:noFill/>
          <a:ln w="19050">
            <a:solidFill>
              <a:srgbClr val="14283A"/>
            </a:solidFill>
            <a:prstDash val="solid"/>
            <a:tailEnd type="triangle"/>
          </a:ln>
        </p:spPr>
      </p:sp>
      <p:sp>
        <p:nvSpPr>
          <p:cNvPr id="17" name="tr-27-2"/>
          <p:cNvSpPr/>
          <p:nvPr/>
        </p:nvSpPr>
        <p:spPr>
          <a:xfrm flipV="1">
            <a:off x="2478608" y="3711394"/>
            <a:ext cx="678018" cy="165370"/>
          </a:xfrm>
          <a:prstGeom prst="line">
            <a:avLst/>
          </a:prstGeom>
          <a:noFill/>
          <a:ln w="19050">
            <a:solidFill>
              <a:srgbClr val="14283A"/>
            </a:solidFill>
            <a:prstDash val="solid"/>
            <a:tailEnd type="triangle"/>
          </a:ln>
        </p:spPr>
      </p:sp>
      <p:sp>
        <p:nvSpPr>
          <p:cNvPr id="18" name="tr-27-3"/>
          <p:cNvSpPr/>
          <p:nvPr/>
        </p:nvSpPr>
        <p:spPr>
          <a:xfrm>
            <a:off x="1114303" y="3132598"/>
            <a:ext cx="1364304" cy="719360"/>
          </a:xfrm>
          <a:prstGeom prst="line">
            <a:avLst/>
          </a:prstGeom>
          <a:noFill/>
          <a:ln w="19050">
            <a:solidFill>
              <a:srgbClr val="14283A"/>
            </a:solidFill>
            <a:prstDash val="solid"/>
            <a:tailEnd type="triangle"/>
          </a:ln>
        </p:spPr>
      </p:sp>
      <p:sp>
        <p:nvSpPr>
          <p:cNvPr id="19" name="!!o1"/>
          <p:cNvSpPr/>
          <p:nvPr/>
        </p:nvSpPr>
        <p:spPr>
          <a:xfrm>
            <a:off x="3049135" y="3603903"/>
            <a:ext cx="214981" cy="214981"/>
          </a:xfrm>
          <a:prstGeom prst="ellipse">
            <a:avLst/>
          </a:prstGeom>
          <a:solidFill>
            <a:srgbClr val="FFFFFF"/>
          </a:solidFill>
          <a:ln w="19050">
            <a:solidFill>
              <a:srgbClr val="14283A"/>
            </a:solidFill>
            <a:prstDash val="solid"/>
          </a:ln>
        </p:spPr>
      </p:sp>
      <p:sp>
        <p:nvSpPr>
          <p:cNvPr id="20" name="!!no1"/>
          <p:cNvSpPr/>
          <p:nvPr/>
        </p:nvSpPr>
        <p:spPr>
          <a:xfrm>
            <a:off x="3049135"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22"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2371117" y="3744468"/>
            <a:ext cx="214981" cy="214981"/>
          </a:xfrm>
          <a:prstGeom prst="ellipse">
            <a:avLst/>
          </a:prstGeom>
          <a:solidFill>
            <a:srgbClr val="FFFFFF"/>
          </a:solidFill>
          <a:ln w="19050">
            <a:solidFill>
              <a:srgbClr val="14283A"/>
            </a:solidFill>
            <a:prstDash val="solid"/>
          </a:ln>
        </p:spPr>
      </p:sp>
      <p:sp>
        <p:nvSpPr>
          <p:cNvPr id="24" name="!!no3"/>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3049135" y="1677340"/>
            <a:ext cx="214981" cy="214981"/>
          </a:xfrm>
          <a:prstGeom prst="ellipse">
            <a:avLst/>
          </a:prstGeom>
          <a:solidFill>
            <a:srgbClr val="FFFFFF"/>
          </a:solidFill>
          <a:ln w="19050">
            <a:solidFill>
              <a:srgbClr val="14283A"/>
            </a:solidFill>
            <a:prstDash val="solid"/>
          </a:ln>
        </p:spPr>
      </p:sp>
      <p:sp>
        <p:nvSpPr>
          <p:cNvPr id="26" name="!!no4"/>
          <p:cNvSpPr/>
          <p:nvPr/>
        </p:nvSpPr>
        <p:spPr>
          <a:xfrm>
            <a:off x="3049135" y="167734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8"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ball"/>
          <p:cNvSpPr/>
          <p:nvPr/>
        </p:nvSpPr>
        <p:spPr>
          <a:xfrm>
            <a:off x="3049135" y="2239599"/>
            <a:ext cx="99222" cy="99222"/>
          </a:xfrm>
          <a:prstGeom prst="ellipse">
            <a:avLst/>
          </a:prstGeom>
          <a:solidFill>
            <a:srgbClr val="D9641E"/>
          </a:solidFill>
          <a:ln w="9525">
            <a:solidFill>
              <a:srgbClr val="B04E12"/>
            </a:solidFill>
            <a:prstDash val="solid"/>
          </a:ln>
        </p:spPr>
      </p:sp>
      <p:sp>
        <p:nvSpPr>
          <p:cNvPr id="30"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31" name="notebox-27"/>
          <p:cNvSpPr/>
          <p:nvPr/>
        </p:nvSpPr>
        <p:spPr>
          <a:xfrm>
            <a:off x="4911495" y="2606040"/>
            <a:ext cx="3821025" cy="1143000"/>
          </a:xfrm>
          <a:prstGeom prst="roundRect">
            <a:avLst>
              <a:gd name="adj" fmla="val 4800"/>
            </a:avLst>
          </a:prstGeom>
          <a:solidFill>
            <a:srgbClr val="E3EDF2"/>
          </a:solidFill>
          <a:ln/>
        </p:spPr>
      </p:sp>
      <p:sp>
        <p:nvSpPr>
          <p:cNvPr id="32" name="notelbl-2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3" name="note-2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turns the corner; 4 rolls into an EMPTY lane. Behind the play everyone shifts one spot over.</a:t>
            </a:r>
            <a:endParaRPr lang="en-US" sz="10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28"/>
          <p:cNvSpPr/>
          <p:nvPr/>
        </p:nvSpPr>
        <p:spPr>
          <a:xfrm flipV="1">
            <a:off x="3098746" y="1710414"/>
            <a:ext cx="165370" cy="578796"/>
          </a:xfrm>
          <a:prstGeom prst="line">
            <a:avLst/>
          </a:prstGeom>
          <a:noFill/>
          <a:ln w="19050">
            <a:solidFill>
              <a:srgbClr val="2E7391"/>
            </a:solidFill>
            <a:prstDash val="dash"/>
            <a:tailEnd type="triangle"/>
          </a:ln>
        </p:spPr>
      </p:sp>
      <p:sp>
        <p:nvSpPr>
          <p:cNvPr id="14" name="!!o1"/>
          <p:cNvSpPr/>
          <p:nvPr/>
        </p:nvSpPr>
        <p:spPr>
          <a:xfrm>
            <a:off x="3049135" y="3603903"/>
            <a:ext cx="214981" cy="214981"/>
          </a:xfrm>
          <a:prstGeom prst="ellipse">
            <a:avLst/>
          </a:prstGeom>
          <a:solidFill>
            <a:srgbClr val="FFFFFF"/>
          </a:solidFill>
          <a:ln w="19050">
            <a:solidFill>
              <a:srgbClr val="14283A"/>
            </a:solidFill>
            <a:prstDash val="solid"/>
          </a:ln>
        </p:spPr>
      </p:sp>
      <p:sp>
        <p:nvSpPr>
          <p:cNvPr id="15" name="!!no1"/>
          <p:cNvSpPr/>
          <p:nvPr/>
        </p:nvSpPr>
        <p:spPr>
          <a:xfrm>
            <a:off x="3049135"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17"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371117" y="3744468"/>
            <a:ext cx="214981" cy="214981"/>
          </a:xfrm>
          <a:prstGeom prst="ellipse">
            <a:avLst/>
          </a:prstGeom>
          <a:solidFill>
            <a:srgbClr val="FFFFFF"/>
          </a:solidFill>
          <a:ln w="19050">
            <a:solidFill>
              <a:srgbClr val="14283A"/>
            </a:solidFill>
            <a:prstDash val="solid"/>
          </a:ln>
        </p:spPr>
      </p:sp>
      <p:sp>
        <p:nvSpPr>
          <p:cNvPr id="19" name="!!no3"/>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049135" y="1677340"/>
            <a:ext cx="214981" cy="214981"/>
          </a:xfrm>
          <a:prstGeom prst="ellipse">
            <a:avLst/>
          </a:prstGeom>
          <a:solidFill>
            <a:srgbClr val="FFFFFF"/>
          </a:solidFill>
          <a:ln w="19050">
            <a:solidFill>
              <a:srgbClr val="14283A"/>
            </a:solidFill>
            <a:prstDash val="solid"/>
          </a:ln>
        </p:spPr>
      </p:sp>
      <p:sp>
        <p:nvSpPr>
          <p:cNvPr id="21" name="!!no4"/>
          <p:cNvSpPr/>
          <p:nvPr/>
        </p:nvSpPr>
        <p:spPr>
          <a:xfrm>
            <a:off x="3049135" y="167734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214505" y="1660803"/>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26" name="notebox-28"/>
          <p:cNvSpPr/>
          <p:nvPr/>
        </p:nvSpPr>
        <p:spPr>
          <a:xfrm>
            <a:off x="4911495" y="2606040"/>
            <a:ext cx="3821025" cy="1143000"/>
          </a:xfrm>
          <a:prstGeom prst="roundRect">
            <a:avLst>
              <a:gd name="adj" fmla="val 4800"/>
            </a:avLst>
          </a:prstGeom>
          <a:solidFill>
            <a:srgbClr val="E3EDF2"/>
          </a:solidFill>
          <a:ln/>
        </p:spPr>
      </p:sp>
      <p:sp>
        <p:nvSpPr>
          <p:cNvPr id="27" name="notelbl-2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2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Pocket pass to the roller — finish or dump-off. If the low man helps, the corner three is open behind him.</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PNR LAYER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 Step-Up Pick &amp; Roll</a:t>
            </a:r>
            <a:endParaRPr lang="en-US" sz="2200" dirty="0"/>
          </a:p>
        </p:txBody>
      </p:sp>
      <p:sp>
        <p:nvSpPr>
          <p:cNvPr id="4" name="ph-2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29-0"/>
          <p:cNvSpPr/>
          <p:nvPr/>
        </p:nvSpPr>
        <p:spPr>
          <a:xfrm flipV="1">
            <a:off x="3156626" y="1602924"/>
            <a:ext cx="562259" cy="181907"/>
          </a:xfrm>
          <a:prstGeom prst="line">
            <a:avLst/>
          </a:prstGeom>
          <a:noFill/>
          <a:ln w="19050">
            <a:solidFill>
              <a:srgbClr val="14283A"/>
            </a:solidFill>
            <a:prstDash val="solid"/>
          </a:ln>
        </p:spPr>
      </p:sp>
      <p:sp>
        <p:nvSpPr>
          <p:cNvPr id="14" name="tr-29-0"/>
          <p:cNvSpPr/>
          <p:nvPr/>
        </p:nvSpPr>
        <p:spPr>
          <a:xfrm flipV="1">
            <a:off x="3718884" y="1478896"/>
            <a:ext cx="479574" cy="124028"/>
          </a:xfrm>
          <a:prstGeom prst="line">
            <a:avLst/>
          </a:prstGeom>
          <a:noFill/>
          <a:ln w="19050">
            <a:solidFill>
              <a:srgbClr val="14283A"/>
            </a:solidFill>
            <a:prstDash val="solid"/>
            <a:tailEnd type="triangle"/>
          </a:ln>
        </p:spPr>
      </p:sp>
      <p:sp>
        <p:nvSpPr>
          <p:cNvPr id="15" name="!!o1"/>
          <p:cNvSpPr/>
          <p:nvPr/>
        </p:nvSpPr>
        <p:spPr>
          <a:xfrm>
            <a:off x="3049135" y="3603903"/>
            <a:ext cx="214981" cy="214981"/>
          </a:xfrm>
          <a:prstGeom prst="ellipse">
            <a:avLst/>
          </a:prstGeom>
          <a:solidFill>
            <a:srgbClr val="FFFFFF"/>
          </a:solidFill>
          <a:ln w="19050">
            <a:solidFill>
              <a:srgbClr val="14283A"/>
            </a:solidFill>
            <a:prstDash val="solid"/>
          </a:ln>
        </p:spPr>
      </p:sp>
      <p:sp>
        <p:nvSpPr>
          <p:cNvPr id="16" name="!!no1"/>
          <p:cNvSpPr/>
          <p:nvPr/>
        </p:nvSpPr>
        <p:spPr>
          <a:xfrm>
            <a:off x="3049135" y="36039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18"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2371117" y="3744468"/>
            <a:ext cx="214981" cy="214981"/>
          </a:xfrm>
          <a:prstGeom prst="ellipse">
            <a:avLst/>
          </a:prstGeom>
          <a:solidFill>
            <a:srgbClr val="FFFFFF"/>
          </a:solidFill>
          <a:ln w="19050">
            <a:solidFill>
              <a:srgbClr val="14283A"/>
            </a:solidFill>
            <a:prstDash val="solid"/>
          </a:ln>
        </p:spPr>
      </p:sp>
      <p:sp>
        <p:nvSpPr>
          <p:cNvPr id="20" name="!!no3"/>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4"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ball-screen layer of 5-out. With no big clogging the lane, ANY player can sprint into a step-up screen — usually from the corner. The roll happens into an empty paint, and the three players behind the play shift one spot so the pocket, the corner, and the fill are all live at once.</a:t>
            </a:r>
            <a:endParaRPr lang="en-US" sz="950" dirty="0"/>
          </a:p>
        </p:txBody>
      </p:sp>
      <p:sp>
        <p:nvSpPr>
          <p:cNvPr id="27" name="notebox-29"/>
          <p:cNvSpPr/>
          <p:nvPr/>
        </p:nvSpPr>
        <p:spPr>
          <a:xfrm>
            <a:off x="4911495" y="2606040"/>
            <a:ext cx="3821025" cy="1143000"/>
          </a:xfrm>
          <a:prstGeom prst="roundRect">
            <a:avLst>
              <a:gd name="adj" fmla="val 4800"/>
            </a:avLst>
          </a:prstGeom>
          <a:solidFill>
            <a:srgbClr val="E3EDF2"/>
          </a:solidFill>
          <a:ln/>
        </p:spPr>
      </p:sp>
      <p:sp>
        <p:nvSpPr>
          <p:cNvPr id="28" name="notelbl-2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29" name="note-2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 advantage? 4 clears back to the corner, spacing resets, motion continues. The PnR is a layer, never a stoppage.</a:t>
            </a:r>
            <a:endParaRPr lang="en-US" sz="1050" dirty="0"/>
          </a:p>
        </p:txBody>
      </p:sp>
      <p:sp>
        <p:nvSpPr>
          <p:cNvPr id="30" name="kp-29"/>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1" name="kpl-29"/>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Screener sprints INTO the screen — a walking screen lets the defense set its coverage.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Handler’s job is two defenders on the ball; then someone is open by math.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Roll into space with hands ready — in 5-out the rim is empty and the pocket pass is a layup.</a:t>
            </a:r>
            <a:endParaRPr lang="en-US" sz="8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3048"/>
        </a:solidFill>
      </p:bgPr>
    </p:bg>
    <p:spTree>
      <p:nvGrpSpPr>
        <p:cNvPr id="1" name=""/>
        <p:cNvGrpSpPr/>
        <p:nvPr/>
      </p:nvGrpSpPr>
      <p:grpSpPr>
        <a:xfrm>
          <a:off x="0" y="0"/>
          <a:ext cx="0" cy="0"/>
          <a:chOff x="0" y="0"/>
          <a:chExt cx="0" cy="0"/>
        </a:xfrm>
      </p:grpSpPr>
      <p:sp>
        <p:nvSpPr>
          <p:cNvPr id="2" name="Text 0"/>
          <p:cNvSpPr/>
          <p:nvPr/>
        </p:nvSpPr>
        <p:spPr>
          <a:xfrm>
            <a:off x="548640" y="1828800"/>
            <a:ext cx="8046720" cy="822960"/>
          </a:xfrm>
          <a:prstGeom prst="rect">
            <a:avLst/>
          </a:prstGeom>
          <a:noFill/>
          <a:ln/>
        </p:spPr>
        <p:txBody>
          <a:bodyPr wrap="square" lIns="0" tIns="0" rIns="0" bIns="0" rtlCol="0" anchor="ctr"/>
          <a:lstStyle/>
          <a:p>
            <a:pPr indent="0" marL="0">
              <a:buNone/>
            </a:pPr>
            <a:r>
              <a:rPr lang="en-US" sz="4000" b="1" spc="200" kern="0" dirty="0">
                <a:solidFill>
                  <a:srgbClr val="FFFFFF"/>
                </a:solidFill>
                <a:latin typeface="Arial" pitchFamily="34" charset="0"/>
                <a:ea typeface="Arial" pitchFamily="34" charset="-122"/>
                <a:cs typeface="Arial" pitchFamily="34" charset="-120"/>
              </a:rPr>
              <a:t>OFFENSE</a:t>
            </a:r>
            <a:endParaRPr lang="en-US" sz="4000" dirty="0"/>
          </a:p>
        </p:txBody>
      </p:sp>
      <p:sp>
        <p:nvSpPr>
          <p:cNvPr id="3" name="Text 1"/>
          <p:cNvSpPr/>
          <p:nvPr/>
        </p:nvSpPr>
        <p:spPr>
          <a:xfrm>
            <a:off x="548640" y="2651760"/>
            <a:ext cx="8046720" cy="457200"/>
          </a:xfrm>
          <a:prstGeom prst="rect">
            <a:avLst/>
          </a:prstGeom>
          <a:noFill/>
          <a:ln/>
        </p:spPr>
        <p:txBody>
          <a:bodyPr wrap="square" lIns="0" tIns="0" rIns="0" bIns="0" rtlCol="0" anchor="ctr"/>
          <a:lstStyle/>
          <a:p>
            <a:pPr indent="0" marL="0">
              <a:buNone/>
            </a:pPr>
            <a:r>
              <a:rPr lang="en-US" sz="1600" dirty="0">
                <a:solidFill>
                  <a:srgbClr val="62A8C4"/>
                </a:solidFill>
                <a:latin typeface="Arial" pitchFamily="34" charset="0"/>
                <a:ea typeface="Arial" pitchFamily="34" charset="-122"/>
                <a:cs typeface="Arial" pitchFamily="34" charset="-120"/>
              </a:rPr>
              <a:t>Spacing is the system</a:t>
            </a:r>
            <a:endParaRPr lang="en-US" sz="1600" dirty="0"/>
          </a:p>
        </p:txBody>
      </p:sp>
      <p:sp>
        <p:nvSpPr>
          <p:cNvPr id="4" name="Text 2"/>
          <p:cNvSpPr/>
          <p:nvPr/>
        </p:nvSpPr>
        <p:spPr>
          <a:xfrm>
            <a:off x="548640" y="3291840"/>
            <a:ext cx="8046720" cy="731520"/>
          </a:xfrm>
          <a:prstGeom prst="rect">
            <a:avLst/>
          </a:prstGeom>
          <a:noFill/>
          <a:ln/>
        </p:spPr>
        <p:txBody>
          <a:bodyPr wrap="square" lIns="0" tIns="0" rIns="0" bIns="0" rtlCol="0" anchor="ctr"/>
          <a:lstStyle/>
          <a:p>
            <a:pPr indent="0" marL="0">
              <a:buNone/>
            </a:pPr>
            <a:r>
              <a:rPr lang="en-US" sz="1100" dirty="0">
                <a:solidFill>
                  <a:srgbClr val="9FB4C0"/>
                </a:solidFill>
                <a:latin typeface="Arial" pitchFamily="34" charset="0"/>
                <a:ea typeface="Arial" pitchFamily="34" charset="-122"/>
                <a:cs typeface="Arial" pitchFamily="34" charset="-120"/>
              </a:rPr>
              <a:t>5-Out Motion — Pass, Cut &amp; Fill  ·  5-Out — Drive &amp; Space  ·  5-Out — Weave (Dribble Handoffs)  ·  5-Out — Step-Up Pick &amp; Roll  ·  4-Out 1-In Motion  ·  Swing Offense (Bo Ryan · Wisconsin)  ·  Dribble Drive Motion (Walberg · Calipari)  ·  Continuity Ball Screen  ·  Screening Motion (Rick Majerus)  ·  Horns Twist  ·  Loader — Zone Offense vs 2-3</a:t>
            </a:r>
            <a:endParaRPr lang="en-U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3032598" y="3686588"/>
            <a:ext cx="214981" cy="214981"/>
          </a:xfrm>
          <a:prstGeom prst="ellipse">
            <a:avLst/>
          </a:prstGeom>
          <a:solidFill>
            <a:srgbClr val="FFFFFF"/>
          </a:solidFill>
          <a:ln w="19050">
            <a:solidFill>
              <a:srgbClr val="14283A"/>
            </a:solidFill>
            <a:prstDash val="solid"/>
          </a:ln>
        </p:spPr>
      </p:sp>
      <p:sp>
        <p:nvSpPr>
          <p:cNvPr id="14" name="!!no1"/>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709636" y="3686588"/>
            <a:ext cx="214981" cy="214981"/>
          </a:xfrm>
          <a:prstGeom prst="ellipse">
            <a:avLst/>
          </a:prstGeom>
          <a:solidFill>
            <a:srgbClr val="FFFFFF"/>
          </a:solidFill>
          <a:ln w="19050">
            <a:solidFill>
              <a:srgbClr val="14283A"/>
            </a:solidFill>
            <a:prstDash val="solid"/>
          </a:ln>
        </p:spPr>
      </p:sp>
      <p:sp>
        <p:nvSpPr>
          <p:cNvPr id="16" name="!!no2"/>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3859449" y="2818395"/>
            <a:ext cx="214981" cy="214981"/>
          </a:xfrm>
          <a:prstGeom prst="ellipse">
            <a:avLst/>
          </a:prstGeom>
          <a:solidFill>
            <a:srgbClr val="FFFFFF"/>
          </a:solidFill>
          <a:ln w="19050">
            <a:solidFill>
              <a:srgbClr val="14283A"/>
            </a:solidFill>
            <a:prstDash val="solid"/>
          </a:ln>
        </p:spPr>
      </p:sp>
      <p:sp>
        <p:nvSpPr>
          <p:cNvPr id="18" name="!!no3"/>
          <p:cNvSpPr/>
          <p:nvPr/>
        </p:nvSpPr>
        <p:spPr>
          <a:xfrm>
            <a:off x="3859449"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882785" y="2818395"/>
            <a:ext cx="214981" cy="214981"/>
          </a:xfrm>
          <a:prstGeom prst="ellipse">
            <a:avLst/>
          </a:prstGeom>
          <a:solidFill>
            <a:srgbClr val="FFFFFF"/>
          </a:solidFill>
          <a:ln w="19050">
            <a:solidFill>
              <a:srgbClr val="14283A"/>
            </a:solidFill>
            <a:prstDash val="solid"/>
          </a:ln>
        </p:spPr>
      </p:sp>
      <p:sp>
        <p:nvSpPr>
          <p:cNvPr id="20" name="!!no4"/>
          <p:cNvSpPr/>
          <p:nvPr/>
        </p:nvSpPr>
        <p:spPr>
          <a:xfrm>
            <a:off x="882785"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2"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5" name="notebox-30"/>
          <p:cNvSpPr/>
          <p:nvPr/>
        </p:nvSpPr>
        <p:spPr>
          <a:xfrm>
            <a:off x="4911495" y="2606040"/>
            <a:ext cx="3821025" cy="1143000"/>
          </a:xfrm>
          <a:prstGeom prst="roundRect">
            <a:avLst>
              <a:gd name="adj" fmla="val 4800"/>
            </a:avLst>
          </a:prstGeom>
          <a:solidFill>
            <a:srgbClr val="E3EDF2"/>
          </a:solidFill>
          <a:ln/>
        </p:spPr>
      </p:sp>
      <p:sp>
        <p:nvSpPr>
          <p:cNvPr id="26" name="notelbl-3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3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High school base offense when you have at least one capable interior player. Everything installs on top of the 5-out habits players already own.</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31"/>
          <p:cNvSpPr/>
          <p:nvPr/>
        </p:nvSpPr>
        <p:spPr>
          <a:xfrm flipV="1">
            <a:off x="3247579" y="2851469"/>
            <a:ext cx="826851" cy="868194"/>
          </a:xfrm>
          <a:prstGeom prst="line">
            <a:avLst/>
          </a:prstGeom>
          <a:noFill/>
          <a:ln w="19050">
            <a:solidFill>
              <a:srgbClr val="2E7391"/>
            </a:solidFill>
            <a:prstDash val="dash"/>
            <a:tailEnd type="triangle"/>
          </a:ln>
        </p:spPr>
      </p:sp>
      <p:sp>
        <p:nvSpPr>
          <p:cNvPr id="14" name="!!o1"/>
          <p:cNvSpPr/>
          <p:nvPr/>
        </p:nvSpPr>
        <p:spPr>
          <a:xfrm>
            <a:off x="3032598" y="3686588"/>
            <a:ext cx="214981" cy="214981"/>
          </a:xfrm>
          <a:prstGeom prst="ellipse">
            <a:avLst/>
          </a:prstGeom>
          <a:solidFill>
            <a:srgbClr val="FFFFFF"/>
          </a:solidFill>
          <a:ln w="19050">
            <a:solidFill>
              <a:srgbClr val="14283A"/>
            </a:solidFill>
            <a:prstDash val="solid"/>
          </a:ln>
        </p:spPr>
      </p:sp>
      <p:sp>
        <p:nvSpPr>
          <p:cNvPr id="15" name="!!no1"/>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709636" y="3686588"/>
            <a:ext cx="214981" cy="214981"/>
          </a:xfrm>
          <a:prstGeom prst="ellipse">
            <a:avLst/>
          </a:prstGeom>
          <a:solidFill>
            <a:srgbClr val="FFFFFF"/>
          </a:solidFill>
          <a:ln w="19050">
            <a:solidFill>
              <a:srgbClr val="14283A"/>
            </a:solidFill>
            <a:prstDash val="solid"/>
          </a:ln>
        </p:spPr>
      </p:sp>
      <p:sp>
        <p:nvSpPr>
          <p:cNvPr id="17" name="!!no2"/>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3859449" y="2818395"/>
            <a:ext cx="214981" cy="214981"/>
          </a:xfrm>
          <a:prstGeom prst="ellipse">
            <a:avLst/>
          </a:prstGeom>
          <a:solidFill>
            <a:srgbClr val="FFFFFF"/>
          </a:solidFill>
          <a:ln w="19050">
            <a:solidFill>
              <a:srgbClr val="14283A"/>
            </a:solidFill>
            <a:prstDash val="solid"/>
          </a:ln>
        </p:spPr>
      </p:sp>
      <p:sp>
        <p:nvSpPr>
          <p:cNvPr id="19" name="!!no3"/>
          <p:cNvSpPr/>
          <p:nvPr/>
        </p:nvSpPr>
        <p:spPr>
          <a:xfrm>
            <a:off x="3859449"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882785" y="2818395"/>
            <a:ext cx="214981" cy="214981"/>
          </a:xfrm>
          <a:prstGeom prst="ellipse">
            <a:avLst/>
          </a:prstGeom>
          <a:solidFill>
            <a:srgbClr val="FFFFFF"/>
          </a:solidFill>
          <a:ln w="19050">
            <a:solidFill>
              <a:srgbClr val="14283A"/>
            </a:solidFill>
            <a:prstDash val="solid"/>
          </a:ln>
        </p:spPr>
      </p:sp>
      <p:sp>
        <p:nvSpPr>
          <p:cNvPr id="21" name="!!no4"/>
          <p:cNvSpPr/>
          <p:nvPr/>
        </p:nvSpPr>
        <p:spPr>
          <a:xfrm>
            <a:off x="882785"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3"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4024819" y="2801858"/>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6" name="notebox-31"/>
          <p:cNvSpPr/>
          <p:nvPr/>
        </p:nvSpPr>
        <p:spPr>
          <a:xfrm>
            <a:off x="4911495" y="2606040"/>
            <a:ext cx="3821025" cy="1143000"/>
          </a:xfrm>
          <a:prstGeom prst="roundRect">
            <a:avLst>
              <a:gd name="adj" fmla="val 4800"/>
            </a:avLst>
          </a:prstGeom>
          <a:solidFill>
            <a:srgbClr val="E3EDF2"/>
          </a:solidFill>
          <a:ln/>
        </p:spPr>
      </p:sp>
      <p:sp>
        <p:nvSpPr>
          <p:cNvPr id="27" name="notelbl-3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3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 5 fights for the ballside seal while the ball is in the air.</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32"/>
          <p:cNvSpPr/>
          <p:nvPr/>
        </p:nvSpPr>
        <p:spPr>
          <a:xfrm flipH="1" flipV="1">
            <a:off x="3040866" y="1817905"/>
            <a:ext cx="1033564" cy="1033564"/>
          </a:xfrm>
          <a:prstGeom prst="line">
            <a:avLst/>
          </a:prstGeom>
          <a:noFill/>
          <a:ln w="19050">
            <a:solidFill>
              <a:srgbClr val="2E7391"/>
            </a:solidFill>
            <a:prstDash val="dash"/>
            <a:tailEnd type="triangle"/>
          </a:ln>
        </p:spPr>
      </p:sp>
      <p:sp>
        <p:nvSpPr>
          <p:cNvPr id="14" name="!!o1"/>
          <p:cNvSpPr/>
          <p:nvPr/>
        </p:nvSpPr>
        <p:spPr>
          <a:xfrm>
            <a:off x="3032598" y="3686588"/>
            <a:ext cx="214981" cy="214981"/>
          </a:xfrm>
          <a:prstGeom prst="ellipse">
            <a:avLst/>
          </a:prstGeom>
          <a:solidFill>
            <a:srgbClr val="FFFFFF"/>
          </a:solidFill>
          <a:ln w="19050">
            <a:solidFill>
              <a:srgbClr val="14283A"/>
            </a:solidFill>
            <a:prstDash val="solid"/>
          </a:ln>
        </p:spPr>
      </p:sp>
      <p:sp>
        <p:nvSpPr>
          <p:cNvPr id="15" name="!!no1"/>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709636" y="3686588"/>
            <a:ext cx="214981" cy="214981"/>
          </a:xfrm>
          <a:prstGeom prst="ellipse">
            <a:avLst/>
          </a:prstGeom>
          <a:solidFill>
            <a:srgbClr val="FFFFFF"/>
          </a:solidFill>
          <a:ln w="19050">
            <a:solidFill>
              <a:srgbClr val="14283A"/>
            </a:solidFill>
            <a:prstDash val="solid"/>
          </a:ln>
        </p:spPr>
      </p:sp>
      <p:sp>
        <p:nvSpPr>
          <p:cNvPr id="17" name="!!no2"/>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3859449" y="2818395"/>
            <a:ext cx="214981" cy="214981"/>
          </a:xfrm>
          <a:prstGeom prst="ellipse">
            <a:avLst/>
          </a:prstGeom>
          <a:solidFill>
            <a:srgbClr val="FFFFFF"/>
          </a:solidFill>
          <a:ln w="19050">
            <a:solidFill>
              <a:srgbClr val="14283A"/>
            </a:solidFill>
            <a:prstDash val="solid"/>
          </a:ln>
        </p:spPr>
      </p:sp>
      <p:sp>
        <p:nvSpPr>
          <p:cNvPr id="19" name="!!no3"/>
          <p:cNvSpPr/>
          <p:nvPr/>
        </p:nvSpPr>
        <p:spPr>
          <a:xfrm>
            <a:off x="3859449"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882785" y="2818395"/>
            <a:ext cx="214981" cy="214981"/>
          </a:xfrm>
          <a:prstGeom prst="ellipse">
            <a:avLst/>
          </a:prstGeom>
          <a:solidFill>
            <a:srgbClr val="FFFFFF"/>
          </a:solidFill>
          <a:ln w="19050">
            <a:solidFill>
              <a:srgbClr val="14283A"/>
            </a:solidFill>
            <a:prstDash val="solid"/>
          </a:ln>
        </p:spPr>
      </p:sp>
      <p:sp>
        <p:nvSpPr>
          <p:cNvPr id="21" name="!!no4"/>
          <p:cNvSpPr/>
          <p:nvPr/>
        </p:nvSpPr>
        <p:spPr>
          <a:xfrm>
            <a:off x="882785"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3"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991255" y="1768294"/>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6" name="notebox-32"/>
          <p:cNvSpPr/>
          <p:nvPr/>
        </p:nvSpPr>
        <p:spPr>
          <a:xfrm>
            <a:off x="4911495" y="2606040"/>
            <a:ext cx="3821025" cy="1143000"/>
          </a:xfrm>
          <a:prstGeom prst="roundRect">
            <a:avLst>
              <a:gd name="adj" fmla="val 4800"/>
            </a:avLst>
          </a:prstGeom>
          <a:solidFill>
            <a:srgbClr val="E3EDF2"/>
          </a:solidFill>
          <a:ln/>
        </p:spPr>
      </p:sp>
      <p:sp>
        <p:nvSpPr>
          <p:cNvPr id="27" name="notelbl-3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8" name="note-3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seal wins: feed the post. Feeder’s defender turns to look — that’s the cue.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33-0"/>
          <p:cNvSpPr/>
          <p:nvPr/>
        </p:nvSpPr>
        <p:spPr>
          <a:xfrm flipH="1" flipV="1">
            <a:off x="3636199" y="2016349"/>
            <a:ext cx="330740" cy="909536"/>
          </a:xfrm>
          <a:prstGeom prst="line">
            <a:avLst/>
          </a:prstGeom>
          <a:noFill/>
          <a:ln w="19050">
            <a:solidFill>
              <a:srgbClr val="14283A"/>
            </a:solidFill>
            <a:prstDash val="solid"/>
          </a:ln>
        </p:spPr>
      </p:sp>
      <p:sp>
        <p:nvSpPr>
          <p:cNvPr id="14" name="tr-33-0"/>
          <p:cNvSpPr/>
          <p:nvPr/>
        </p:nvSpPr>
        <p:spPr>
          <a:xfrm flipH="1" flipV="1">
            <a:off x="2892033" y="1602924"/>
            <a:ext cx="744166" cy="413426"/>
          </a:xfrm>
          <a:prstGeom prst="line">
            <a:avLst/>
          </a:prstGeom>
          <a:noFill/>
          <a:ln w="19050">
            <a:solidFill>
              <a:srgbClr val="14283A"/>
            </a:solidFill>
            <a:prstDash val="solid"/>
          </a:ln>
        </p:spPr>
      </p:sp>
      <p:sp>
        <p:nvSpPr>
          <p:cNvPr id="15" name="tr-33-0"/>
          <p:cNvSpPr/>
          <p:nvPr/>
        </p:nvSpPr>
        <p:spPr>
          <a:xfrm flipH="1" flipV="1">
            <a:off x="1651757" y="1520239"/>
            <a:ext cx="1240277" cy="82685"/>
          </a:xfrm>
          <a:prstGeom prst="line">
            <a:avLst/>
          </a:prstGeom>
          <a:noFill/>
          <a:ln w="19050">
            <a:solidFill>
              <a:srgbClr val="14283A"/>
            </a:solidFill>
            <a:prstDash val="solid"/>
            <a:tailEnd type="triangle"/>
          </a:ln>
        </p:spPr>
      </p:sp>
      <p:sp>
        <p:nvSpPr>
          <p:cNvPr id="16" name="tr-33-1"/>
          <p:cNvSpPr/>
          <p:nvPr/>
        </p:nvSpPr>
        <p:spPr>
          <a:xfrm flipV="1">
            <a:off x="3140089" y="3008571"/>
            <a:ext cx="744166" cy="785509"/>
          </a:xfrm>
          <a:prstGeom prst="line">
            <a:avLst/>
          </a:prstGeom>
          <a:noFill/>
          <a:ln w="19050">
            <a:solidFill>
              <a:srgbClr val="14283A"/>
            </a:solidFill>
            <a:prstDash val="solid"/>
            <a:tailEnd type="triangle"/>
          </a:ln>
        </p:spPr>
      </p:sp>
      <p:sp>
        <p:nvSpPr>
          <p:cNvPr id="17" name="tr-33-2"/>
          <p:cNvSpPr/>
          <p:nvPr/>
        </p:nvSpPr>
        <p:spPr>
          <a:xfrm>
            <a:off x="1817127" y="3794079"/>
            <a:ext cx="1322962" cy="0"/>
          </a:xfrm>
          <a:prstGeom prst="line">
            <a:avLst/>
          </a:prstGeom>
          <a:noFill/>
          <a:ln w="19050">
            <a:solidFill>
              <a:srgbClr val="14283A"/>
            </a:solidFill>
            <a:prstDash val="solid"/>
            <a:tailEnd type="triangle"/>
          </a:ln>
        </p:spPr>
      </p:sp>
      <p:sp>
        <p:nvSpPr>
          <p:cNvPr id="18" name="tr-33-3"/>
          <p:cNvSpPr/>
          <p:nvPr/>
        </p:nvSpPr>
        <p:spPr>
          <a:xfrm>
            <a:off x="990276" y="2925885"/>
            <a:ext cx="826851" cy="826851"/>
          </a:xfrm>
          <a:prstGeom prst="line">
            <a:avLst/>
          </a:prstGeom>
          <a:noFill/>
          <a:ln w="19050">
            <a:solidFill>
              <a:srgbClr val="14283A"/>
            </a:solidFill>
            <a:prstDash val="solid"/>
            <a:tailEnd type="triangle"/>
          </a:ln>
        </p:spPr>
      </p:sp>
      <p:sp>
        <p:nvSpPr>
          <p:cNvPr id="19" name="!!o1"/>
          <p:cNvSpPr/>
          <p:nvPr/>
        </p:nvSpPr>
        <p:spPr>
          <a:xfrm>
            <a:off x="3776764" y="2901080"/>
            <a:ext cx="214981" cy="214981"/>
          </a:xfrm>
          <a:prstGeom prst="ellipse">
            <a:avLst/>
          </a:prstGeom>
          <a:solidFill>
            <a:srgbClr val="FFFFFF"/>
          </a:solidFill>
          <a:ln w="19050">
            <a:solidFill>
              <a:srgbClr val="14283A"/>
            </a:solidFill>
            <a:prstDash val="solid"/>
          </a:ln>
        </p:spPr>
      </p:sp>
      <p:sp>
        <p:nvSpPr>
          <p:cNvPr id="20" name="!!no1"/>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1"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2"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3" name="!!o3"/>
          <p:cNvSpPr/>
          <p:nvPr/>
        </p:nvSpPr>
        <p:spPr>
          <a:xfrm>
            <a:off x="1544266" y="1412748"/>
            <a:ext cx="214981" cy="214981"/>
          </a:xfrm>
          <a:prstGeom prst="ellipse">
            <a:avLst/>
          </a:prstGeom>
          <a:solidFill>
            <a:srgbClr val="FFFFFF"/>
          </a:solidFill>
          <a:ln w="19050">
            <a:solidFill>
              <a:srgbClr val="14283A"/>
            </a:solidFill>
            <a:prstDash val="solid"/>
          </a:ln>
        </p:spPr>
      </p:sp>
      <p:sp>
        <p:nvSpPr>
          <p:cNvPr id="24" name="!!no3"/>
          <p:cNvSpPr/>
          <p:nvPr/>
        </p:nvSpPr>
        <p:spPr>
          <a:xfrm>
            <a:off x="1544266" y="141274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5" name="!!o4"/>
          <p:cNvSpPr/>
          <p:nvPr/>
        </p:nvSpPr>
        <p:spPr>
          <a:xfrm>
            <a:off x="1709636" y="3645246"/>
            <a:ext cx="214981" cy="214981"/>
          </a:xfrm>
          <a:prstGeom prst="ellipse">
            <a:avLst/>
          </a:prstGeom>
          <a:solidFill>
            <a:srgbClr val="FFFFFF"/>
          </a:solidFill>
          <a:ln w="19050">
            <a:solidFill>
              <a:srgbClr val="14283A"/>
            </a:solidFill>
            <a:prstDash val="solid"/>
          </a:ln>
        </p:spPr>
      </p:sp>
      <p:sp>
        <p:nvSpPr>
          <p:cNvPr id="26" name="!!no4"/>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7"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8"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9" name="!!ball"/>
          <p:cNvSpPr/>
          <p:nvPr/>
        </p:nvSpPr>
        <p:spPr>
          <a:xfrm>
            <a:off x="2991255" y="1768294"/>
            <a:ext cx="99222" cy="99222"/>
          </a:xfrm>
          <a:prstGeom prst="ellipse">
            <a:avLst/>
          </a:prstGeom>
          <a:solidFill>
            <a:srgbClr val="D9641E"/>
          </a:solidFill>
          <a:ln w="9525">
            <a:solidFill>
              <a:srgbClr val="B04E12"/>
            </a:solidFill>
            <a:prstDash val="solid"/>
          </a:ln>
        </p:spPr>
      </p:sp>
      <p:sp>
        <p:nvSpPr>
          <p:cNvPr id="30"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31" name="notebox-33"/>
          <p:cNvSpPr/>
          <p:nvPr/>
        </p:nvSpPr>
        <p:spPr>
          <a:xfrm>
            <a:off x="4911495" y="2606040"/>
            <a:ext cx="3821025" cy="1143000"/>
          </a:xfrm>
          <a:prstGeom prst="roundRect">
            <a:avLst>
              <a:gd name="adj" fmla="val 4800"/>
            </a:avLst>
          </a:prstGeom>
          <a:solidFill>
            <a:srgbClr val="E3EDF2"/>
          </a:solidFill>
          <a:ln/>
        </p:spPr>
      </p:sp>
      <p:sp>
        <p:nvSpPr>
          <p:cNvPr id="32" name="notelbl-3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3" name="note-3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Passer Laker-cuts low off the post — layup window — then clears weak. Perimeter fills behind.</a:t>
            </a:r>
            <a:endParaRPr lang="en-US" sz="10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34"/>
          <p:cNvSpPr/>
          <p:nvPr/>
        </p:nvSpPr>
        <p:spPr>
          <a:xfrm>
            <a:off x="3040866" y="1817905"/>
            <a:ext cx="950879" cy="1116249"/>
          </a:xfrm>
          <a:prstGeom prst="line">
            <a:avLst/>
          </a:prstGeom>
          <a:noFill/>
          <a:ln w="19050">
            <a:solidFill>
              <a:srgbClr val="2E7391"/>
            </a:solidFill>
            <a:prstDash val="dash"/>
            <a:tailEnd type="triangle"/>
          </a:ln>
        </p:spPr>
      </p:sp>
      <p:sp>
        <p:nvSpPr>
          <p:cNvPr id="14" name="!!o1"/>
          <p:cNvSpPr/>
          <p:nvPr/>
        </p:nvSpPr>
        <p:spPr>
          <a:xfrm>
            <a:off x="3776764" y="2901080"/>
            <a:ext cx="214981" cy="214981"/>
          </a:xfrm>
          <a:prstGeom prst="ellipse">
            <a:avLst/>
          </a:prstGeom>
          <a:solidFill>
            <a:srgbClr val="FFFFFF"/>
          </a:solidFill>
          <a:ln w="19050">
            <a:solidFill>
              <a:srgbClr val="14283A"/>
            </a:solidFill>
            <a:prstDash val="solid"/>
          </a:ln>
        </p:spPr>
      </p:sp>
      <p:sp>
        <p:nvSpPr>
          <p:cNvPr id="15" name="!!no1"/>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7"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544266" y="1412748"/>
            <a:ext cx="214981" cy="214981"/>
          </a:xfrm>
          <a:prstGeom prst="ellipse">
            <a:avLst/>
          </a:prstGeom>
          <a:solidFill>
            <a:srgbClr val="FFFFFF"/>
          </a:solidFill>
          <a:ln w="19050">
            <a:solidFill>
              <a:srgbClr val="14283A"/>
            </a:solidFill>
            <a:prstDash val="solid"/>
          </a:ln>
        </p:spPr>
      </p:sp>
      <p:sp>
        <p:nvSpPr>
          <p:cNvPr id="19" name="!!no3"/>
          <p:cNvSpPr/>
          <p:nvPr/>
        </p:nvSpPr>
        <p:spPr>
          <a:xfrm>
            <a:off x="1544266" y="141274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1709636" y="3645246"/>
            <a:ext cx="214981" cy="214981"/>
          </a:xfrm>
          <a:prstGeom prst="ellipse">
            <a:avLst/>
          </a:prstGeom>
          <a:solidFill>
            <a:srgbClr val="FFFFFF"/>
          </a:solidFill>
          <a:ln w="19050">
            <a:solidFill>
              <a:srgbClr val="14283A"/>
            </a:solidFill>
            <a:prstDash val="solid"/>
          </a:ln>
        </p:spPr>
      </p:sp>
      <p:sp>
        <p:nvSpPr>
          <p:cNvPr id="21" name="!!no4"/>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3"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942134" y="2884543"/>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6" name="notebox-34"/>
          <p:cNvSpPr/>
          <p:nvPr/>
        </p:nvSpPr>
        <p:spPr>
          <a:xfrm>
            <a:off x="4911495" y="2606040"/>
            <a:ext cx="3821025" cy="1143000"/>
          </a:xfrm>
          <a:prstGeom prst="roundRect">
            <a:avLst>
              <a:gd name="adj" fmla="val 4800"/>
            </a:avLst>
          </a:prstGeom>
          <a:solidFill>
            <a:srgbClr val="E3EDF2"/>
          </a:solidFill>
          <a:ln/>
        </p:spPr>
      </p:sp>
      <p:sp>
        <p:nvSpPr>
          <p:cNvPr id="27" name="notelbl-3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3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5 plays the read: score 1-on-1, or inside-out to the refilled wing for the rhythm three.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35-0"/>
          <p:cNvSpPr/>
          <p:nvPr/>
        </p:nvSpPr>
        <p:spPr>
          <a:xfrm flipH="1" flipV="1">
            <a:off x="2809348" y="1768294"/>
            <a:ext cx="124028" cy="124028"/>
          </a:xfrm>
          <a:prstGeom prst="line">
            <a:avLst/>
          </a:prstGeom>
          <a:noFill/>
          <a:ln w="19050">
            <a:solidFill>
              <a:srgbClr val="14283A"/>
            </a:solidFill>
            <a:prstDash val="solid"/>
            <a:tailEnd type="triangle"/>
          </a:ln>
        </p:spPr>
      </p:sp>
      <p:sp>
        <p:nvSpPr>
          <p:cNvPr id="14" name="tr-35-1"/>
          <p:cNvSpPr/>
          <p:nvPr/>
        </p:nvSpPr>
        <p:spPr>
          <a:xfrm flipH="1">
            <a:off x="907591" y="1520239"/>
            <a:ext cx="744166" cy="0"/>
          </a:xfrm>
          <a:prstGeom prst="line">
            <a:avLst/>
          </a:prstGeom>
          <a:noFill/>
          <a:ln w="19050">
            <a:solidFill>
              <a:srgbClr val="14283A"/>
            </a:solidFill>
            <a:prstDash val="solid"/>
          </a:ln>
        </p:spPr>
      </p:sp>
      <p:sp>
        <p:nvSpPr>
          <p:cNvPr id="15" name="tr-35-1"/>
          <p:cNvSpPr/>
          <p:nvPr/>
        </p:nvSpPr>
        <p:spPr>
          <a:xfrm flipH="1" flipV="1">
            <a:off x="758757" y="1478896"/>
            <a:ext cx="148833" cy="41343"/>
          </a:xfrm>
          <a:prstGeom prst="line">
            <a:avLst/>
          </a:prstGeom>
          <a:noFill/>
          <a:ln w="19050">
            <a:solidFill>
              <a:srgbClr val="14283A"/>
            </a:solidFill>
            <a:prstDash val="solid"/>
            <a:tailEnd type="triangle"/>
          </a:ln>
        </p:spPr>
      </p:sp>
      <p:sp>
        <p:nvSpPr>
          <p:cNvPr id="16" name="!!o1"/>
          <p:cNvSpPr/>
          <p:nvPr/>
        </p:nvSpPr>
        <p:spPr>
          <a:xfrm>
            <a:off x="3776764" y="2901080"/>
            <a:ext cx="214981" cy="214981"/>
          </a:xfrm>
          <a:prstGeom prst="ellipse">
            <a:avLst/>
          </a:prstGeom>
          <a:solidFill>
            <a:srgbClr val="FFFFFF"/>
          </a:solidFill>
          <a:ln w="19050">
            <a:solidFill>
              <a:srgbClr val="14283A"/>
            </a:solidFill>
            <a:prstDash val="solid"/>
          </a:ln>
        </p:spPr>
      </p:sp>
      <p:sp>
        <p:nvSpPr>
          <p:cNvPr id="17" name="!!no1"/>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1"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1709636" y="3645246"/>
            <a:ext cx="214981" cy="214981"/>
          </a:xfrm>
          <a:prstGeom prst="ellipse">
            <a:avLst/>
          </a:prstGeom>
          <a:solidFill>
            <a:srgbClr val="FFFFFF"/>
          </a:solidFill>
          <a:ln w="19050">
            <a:solidFill>
              <a:srgbClr val="14283A"/>
            </a:solidFill>
            <a:prstDash val="solid"/>
          </a:ln>
        </p:spPr>
      </p:sp>
      <p:sp>
        <p:nvSpPr>
          <p:cNvPr id="23" name="!!no4"/>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701857" y="1660803"/>
            <a:ext cx="214981" cy="214981"/>
          </a:xfrm>
          <a:prstGeom prst="ellipse">
            <a:avLst/>
          </a:prstGeom>
          <a:solidFill>
            <a:srgbClr val="FFFFFF"/>
          </a:solidFill>
          <a:ln w="19050">
            <a:solidFill>
              <a:srgbClr val="14283A"/>
            </a:solidFill>
            <a:prstDash val="solid"/>
          </a:ln>
        </p:spPr>
      </p:sp>
      <p:sp>
        <p:nvSpPr>
          <p:cNvPr id="25" name="!!no5"/>
          <p:cNvSpPr/>
          <p:nvPr/>
        </p:nvSpPr>
        <p:spPr>
          <a:xfrm>
            <a:off x="2701857" y="16608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942134" y="2884543"/>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8" name="notebox-35"/>
          <p:cNvSpPr/>
          <p:nvPr/>
        </p:nvSpPr>
        <p:spPr>
          <a:xfrm>
            <a:off x="4911495" y="2606040"/>
            <a:ext cx="3821025" cy="1143000"/>
          </a:xfrm>
          <a:prstGeom prst="roundRect">
            <a:avLst>
              <a:gd name="adj" fmla="val 4800"/>
            </a:avLst>
          </a:prstGeom>
          <a:solidFill>
            <a:srgbClr val="E3EDF2"/>
          </a:solidFill>
          <a:ln/>
        </p:spPr>
      </p:sp>
      <p:sp>
        <p:nvSpPr>
          <p:cNvPr id="29" name="notelbl-3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0" name="note-3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keeps moving, 5 re-posts following it. Every pass still triggers a cut — motion never stops.</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VARSITY BASE  ·  SPACING + POST</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4-Out 1-In Motion</a:t>
            </a:r>
            <a:endParaRPr lang="en-US" sz="2200" dirty="0"/>
          </a:p>
        </p:txBody>
      </p:sp>
      <p:sp>
        <p:nvSpPr>
          <p:cNvPr id="4" name="ph-3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6</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36-0"/>
          <p:cNvSpPr/>
          <p:nvPr/>
        </p:nvSpPr>
        <p:spPr>
          <a:xfrm>
            <a:off x="758757" y="1478896"/>
            <a:ext cx="231518" cy="1446989"/>
          </a:xfrm>
          <a:prstGeom prst="line">
            <a:avLst/>
          </a:prstGeom>
          <a:noFill/>
          <a:ln w="19050">
            <a:solidFill>
              <a:srgbClr val="14283A"/>
            </a:solidFill>
            <a:prstDash val="solid"/>
            <a:tailEnd type="triangle"/>
          </a:ln>
        </p:spPr>
      </p:sp>
      <p:sp>
        <p:nvSpPr>
          <p:cNvPr id="14" name="tr-36-1"/>
          <p:cNvSpPr/>
          <p:nvPr/>
        </p:nvSpPr>
        <p:spPr>
          <a:xfrm>
            <a:off x="2809348" y="1768294"/>
            <a:ext cx="82685" cy="107491"/>
          </a:xfrm>
          <a:prstGeom prst="line">
            <a:avLst/>
          </a:prstGeom>
          <a:noFill/>
          <a:ln w="19050">
            <a:solidFill>
              <a:srgbClr val="14283A"/>
            </a:solidFill>
            <a:prstDash val="solid"/>
            <a:tailEnd type="triangle"/>
          </a:ln>
        </p:spPr>
      </p:sp>
      <p:sp>
        <p:nvSpPr>
          <p:cNvPr id="15" name="trp-36"/>
          <p:cNvSpPr/>
          <p:nvPr/>
        </p:nvSpPr>
        <p:spPr>
          <a:xfrm flipH="1">
            <a:off x="3247579" y="2934154"/>
            <a:ext cx="744166" cy="785509"/>
          </a:xfrm>
          <a:prstGeom prst="line">
            <a:avLst/>
          </a:prstGeom>
          <a:noFill/>
          <a:ln w="19050">
            <a:solidFill>
              <a:srgbClr val="2E7391"/>
            </a:solidFill>
            <a:prstDash val="dash"/>
            <a:tailEnd type="triangle"/>
          </a:ln>
        </p:spPr>
      </p:sp>
      <p:sp>
        <p:nvSpPr>
          <p:cNvPr id="16" name="!!o1"/>
          <p:cNvSpPr/>
          <p:nvPr/>
        </p:nvSpPr>
        <p:spPr>
          <a:xfrm>
            <a:off x="3776764" y="2901080"/>
            <a:ext cx="214981" cy="214981"/>
          </a:xfrm>
          <a:prstGeom prst="ellipse">
            <a:avLst/>
          </a:prstGeom>
          <a:solidFill>
            <a:srgbClr val="FFFFFF"/>
          </a:solidFill>
          <a:ln w="19050">
            <a:solidFill>
              <a:srgbClr val="14283A"/>
            </a:solidFill>
            <a:prstDash val="solid"/>
          </a:ln>
        </p:spPr>
      </p:sp>
      <p:sp>
        <p:nvSpPr>
          <p:cNvPr id="17" name="!!no1"/>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18395"/>
            <a:ext cx="214981" cy="214981"/>
          </a:xfrm>
          <a:prstGeom prst="ellipse">
            <a:avLst/>
          </a:prstGeom>
          <a:solidFill>
            <a:srgbClr val="FFFFFF"/>
          </a:solidFill>
          <a:ln w="19050">
            <a:solidFill>
              <a:srgbClr val="14283A"/>
            </a:solidFill>
            <a:prstDash val="solid"/>
          </a:ln>
        </p:spPr>
      </p:sp>
      <p:sp>
        <p:nvSpPr>
          <p:cNvPr id="21" name="!!no3"/>
          <p:cNvSpPr/>
          <p:nvPr/>
        </p:nvSpPr>
        <p:spPr>
          <a:xfrm>
            <a:off x="882785"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1709636" y="3645246"/>
            <a:ext cx="214981" cy="214981"/>
          </a:xfrm>
          <a:prstGeom prst="ellipse">
            <a:avLst/>
          </a:prstGeom>
          <a:solidFill>
            <a:srgbClr val="FFFFFF"/>
          </a:solidFill>
          <a:ln w="19050">
            <a:solidFill>
              <a:srgbClr val="14283A"/>
            </a:solidFill>
            <a:prstDash val="solid"/>
          </a:ln>
        </p:spPr>
      </p:sp>
      <p:sp>
        <p:nvSpPr>
          <p:cNvPr id="23" name="!!no4"/>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784543" y="1768294"/>
            <a:ext cx="214981" cy="214981"/>
          </a:xfrm>
          <a:prstGeom prst="ellipse">
            <a:avLst/>
          </a:prstGeom>
          <a:solidFill>
            <a:srgbClr val="FFFFFF"/>
          </a:solidFill>
          <a:ln w="19050">
            <a:solidFill>
              <a:srgbClr val="14283A"/>
            </a:solidFill>
            <a:prstDash val="solid"/>
          </a:ln>
        </p:spPr>
      </p:sp>
      <p:sp>
        <p:nvSpPr>
          <p:cNvPr id="25" name="!!no5"/>
          <p:cNvSpPr/>
          <p:nvPr/>
        </p:nvSpPr>
        <p:spPr>
          <a:xfrm>
            <a:off x="2784543" y="176829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varsity base: four perimeter players in the slots and wings, one big living block-to-block and in the dunker. All the 5-out habits carry over — pass, cut, fill — plus a post presence for seals, offensive rebounds, and inside-out threes.</a:t>
            </a:r>
            <a:endParaRPr lang="en-US" sz="950" dirty="0"/>
          </a:p>
        </p:txBody>
      </p:sp>
      <p:sp>
        <p:nvSpPr>
          <p:cNvPr id="28" name="notebox-36"/>
          <p:cNvSpPr/>
          <p:nvPr/>
        </p:nvSpPr>
        <p:spPr>
          <a:xfrm>
            <a:off x="4911495" y="2606040"/>
            <a:ext cx="3821025" cy="1143000"/>
          </a:xfrm>
          <a:prstGeom prst="roundRect">
            <a:avLst>
              <a:gd name="adj" fmla="val 4800"/>
            </a:avLst>
          </a:prstGeom>
          <a:solidFill>
            <a:srgbClr val="E3EDF2"/>
          </a:solidFill>
          <a:ln/>
        </p:spPr>
      </p:sp>
      <p:sp>
        <p:nvSpPr>
          <p:cNvPr id="29" name="notelbl-3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30" name="note-3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Swing it once more and the picture is the opener exactly: two slots, two wings, 5 sealing the ballside block. One full cycle with rotated personnel — run it all night.</a:t>
            </a:r>
            <a:endParaRPr lang="en-US" sz="1050" dirty="0"/>
          </a:p>
        </p:txBody>
      </p:sp>
      <p:sp>
        <p:nvSpPr>
          <p:cNvPr id="31" name="kp-36"/>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2" name="kpl-36"/>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5 follows the ball block-to-block; on baseline drives he slides to the dunker, never clogs the lane.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Post entry is a trigger: passer Laker-cuts, weak side fills behind — layup first, spacing second.</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Inside-out is the best three in basketball — 5 must WANT to kick out of a crowd.</a:t>
            </a:r>
            <a:endParaRPr lang="en-US" sz="8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3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4"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6"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8"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0"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1916349" y="1784831"/>
            <a:ext cx="214981" cy="214981"/>
          </a:xfrm>
          <a:prstGeom prst="ellipse">
            <a:avLst/>
          </a:prstGeom>
          <a:solidFill>
            <a:srgbClr val="FFFFFF"/>
          </a:solidFill>
          <a:ln w="19050">
            <a:solidFill>
              <a:srgbClr val="14283A"/>
            </a:solidFill>
            <a:prstDash val="solid"/>
          </a:ln>
        </p:spPr>
      </p:sp>
      <p:sp>
        <p:nvSpPr>
          <p:cNvPr id="22" name="!!no5"/>
          <p:cNvSpPr/>
          <p:nvPr/>
        </p:nvSpPr>
        <p:spPr>
          <a:xfrm>
            <a:off x="1916349"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1875006" y="3670051"/>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5" name="notebox-37"/>
          <p:cNvSpPr/>
          <p:nvPr/>
        </p:nvSpPr>
        <p:spPr>
          <a:xfrm>
            <a:off x="4911495" y="2606040"/>
            <a:ext cx="3821025" cy="1143000"/>
          </a:xfrm>
          <a:prstGeom prst="roundRect">
            <a:avLst>
              <a:gd name="adj" fmla="val 4800"/>
            </a:avLst>
          </a:prstGeom>
          <a:solidFill>
            <a:srgbClr val="E3EDF2"/>
          </a:solidFill>
          <a:ln/>
        </p:spPr>
      </p:sp>
      <p:sp>
        <p:nvSpPr>
          <p:cNvPr id="26" name="notelbl-3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3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Half-court base when you value every possession: control tempo, hunt post-ups and free throws, and make the defense guard 25+ seconds of screens. This animation runs the FULL cycle — watch it return to its opening shape with new bodies.</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3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38"/>
          <p:cNvSpPr/>
          <p:nvPr/>
        </p:nvSpPr>
        <p:spPr>
          <a:xfrm flipH="1" flipV="1">
            <a:off x="1097766" y="2892811"/>
            <a:ext cx="826851" cy="826851"/>
          </a:xfrm>
          <a:prstGeom prst="line">
            <a:avLst/>
          </a:prstGeom>
          <a:noFill/>
          <a:ln w="19050">
            <a:solidFill>
              <a:srgbClr val="2E7391"/>
            </a:solidFill>
            <a:prstDash val="dash"/>
            <a:tailEnd type="triangle"/>
          </a:ln>
        </p:spPr>
      </p:sp>
      <p:sp>
        <p:nvSpPr>
          <p:cNvPr id="14"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5"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7"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916349" y="1784831"/>
            <a:ext cx="214981" cy="214981"/>
          </a:xfrm>
          <a:prstGeom prst="ellipse">
            <a:avLst/>
          </a:prstGeom>
          <a:solidFill>
            <a:srgbClr val="FFFFFF"/>
          </a:solidFill>
          <a:ln w="19050">
            <a:solidFill>
              <a:srgbClr val="14283A"/>
            </a:solidFill>
            <a:prstDash val="solid"/>
          </a:ln>
        </p:spPr>
      </p:sp>
      <p:sp>
        <p:nvSpPr>
          <p:cNvPr id="23" name="!!no5"/>
          <p:cNvSpPr/>
          <p:nvPr/>
        </p:nvSpPr>
        <p:spPr>
          <a:xfrm>
            <a:off x="1916349"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38"/>
          <p:cNvSpPr/>
          <p:nvPr/>
        </p:nvSpPr>
        <p:spPr>
          <a:xfrm>
            <a:off x="4911495" y="2606040"/>
            <a:ext cx="3821025" cy="1143000"/>
          </a:xfrm>
          <a:prstGeom prst="roundRect">
            <a:avLst>
              <a:gd name="adj" fmla="val 4800"/>
            </a:avLst>
          </a:prstGeom>
          <a:solidFill>
            <a:srgbClr val="E3EDF2"/>
          </a:solidFill>
          <a:ln/>
        </p:spPr>
      </p:sp>
      <p:sp>
        <p:nvSpPr>
          <p:cNvPr id="27" name="notelbl-3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3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Slot-to-wing entry. In the Swing every pass triggers an action — this one triggers the UCLA screen.</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3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39-0"/>
          <p:cNvSpPr/>
          <p:nvPr/>
        </p:nvSpPr>
        <p:spPr>
          <a:xfrm flipH="1">
            <a:off x="1941154" y="1892322"/>
            <a:ext cx="82685" cy="884731"/>
          </a:xfrm>
          <a:prstGeom prst="line">
            <a:avLst/>
          </a:prstGeom>
          <a:noFill/>
          <a:ln w="44450">
            <a:solidFill>
              <a:srgbClr val="2E7391">
                <a:alpha val="65000"/>
              </a:srgbClr>
            </a:solidFill>
            <a:prstDash val="solid"/>
            <a:tailEnd type="oval"/>
          </a:ln>
        </p:spPr>
      </p:sp>
      <p:sp>
        <p:nvSpPr>
          <p:cNvPr id="14" name="tr-39-1"/>
          <p:cNvSpPr/>
          <p:nvPr/>
        </p:nvSpPr>
        <p:spPr>
          <a:xfrm flipV="1">
            <a:off x="1817127" y="2925885"/>
            <a:ext cx="181907" cy="868194"/>
          </a:xfrm>
          <a:prstGeom prst="line">
            <a:avLst/>
          </a:prstGeom>
          <a:noFill/>
          <a:ln w="19050">
            <a:solidFill>
              <a:srgbClr val="14283A"/>
            </a:solidFill>
            <a:prstDash val="solid"/>
          </a:ln>
        </p:spPr>
      </p:sp>
      <p:sp>
        <p:nvSpPr>
          <p:cNvPr id="15" name="tr-39-1"/>
          <p:cNvSpPr/>
          <p:nvPr/>
        </p:nvSpPr>
        <p:spPr>
          <a:xfrm flipV="1">
            <a:off x="1999034" y="1917127"/>
            <a:ext cx="33074" cy="1008758"/>
          </a:xfrm>
          <a:prstGeom prst="line">
            <a:avLst/>
          </a:prstGeom>
          <a:noFill/>
          <a:ln w="19050">
            <a:solidFill>
              <a:srgbClr val="14283A"/>
            </a:solidFill>
            <a:prstDash val="solid"/>
            <a:tailEnd type="triangle"/>
          </a:ln>
        </p:spPr>
      </p:sp>
      <p:sp>
        <p:nvSpPr>
          <p:cNvPr id="16" name="!!o1"/>
          <p:cNvSpPr/>
          <p:nvPr/>
        </p:nvSpPr>
        <p:spPr>
          <a:xfrm>
            <a:off x="1924617" y="1809637"/>
            <a:ext cx="214981" cy="214981"/>
          </a:xfrm>
          <a:prstGeom prst="ellipse">
            <a:avLst/>
          </a:prstGeom>
          <a:solidFill>
            <a:srgbClr val="FFFFFF"/>
          </a:solidFill>
          <a:ln w="19050">
            <a:solidFill>
              <a:srgbClr val="14283A"/>
            </a:solidFill>
            <a:prstDash val="solid"/>
          </a:ln>
        </p:spPr>
      </p:sp>
      <p:sp>
        <p:nvSpPr>
          <p:cNvPr id="17" name="!!no1"/>
          <p:cNvSpPr/>
          <p:nvPr/>
        </p:nvSpPr>
        <p:spPr>
          <a:xfrm>
            <a:off x="1924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3"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833664" y="2669562"/>
            <a:ext cx="214981" cy="214981"/>
          </a:xfrm>
          <a:prstGeom prst="ellipse">
            <a:avLst/>
          </a:prstGeom>
          <a:solidFill>
            <a:srgbClr val="FFFFFF"/>
          </a:solidFill>
          <a:ln w="19050">
            <a:solidFill>
              <a:srgbClr val="14283A"/>
            </a:solidFill>
            <a:prstDash val="solid"/>
          </a:ln>
        </p:spPr>
      </p:sp>
      <p:sp>
        <p:nvSpPr>
          <p:cNvPr id="25" name="!!no5"/>
          <p:cNvSpPr/>
          <p:nvPr/>
        </p:nvSpPr>
        <p:spPr>
          <a:xfrm>
            <a:off x="1833664" y="266956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8" name="notebox-39"/>
          <p:cNvSpPr/>
          <p:nvPr/>
        </p:nvSpPr>
        <p:spPr>
          <a:xfrm>
            <a:off x="4911495" y="2606040"/>
            <a:ext cx="3821025" cy="1143000"/>
          </a:xfrm>
          <a:prstGeom prst="roundRect">
            <a:avLst>
              <a:gd name="adj" fmla="val 4800"/>
            </a:avLst>
          </a:prstGeom>
          <a:solidFill>
            <a:srgbClr val="E3EDF2"/>
          </a:solidFill>
          <a:ln/>
        </p:spPr>
      </p:sp>
      <p:sp>
        <p:nvSpPr>
          <p:cNvPr id="29" name="notelbl-3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0" name="note-3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5 back-screens and 1 UCLA-cuts to the block. First look every time: the post-up to a guard sealing deep.</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6"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8"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5" name="notebox-4"/>
          <p:cNvSpPr/>
          <p:nvPr/>
        </p:nvSpPr>
        <p:spPr>
          <a:xfrm>
            <a:off x="4911495" y="2606040"/>
            <a:ext cx="3821025" cy="1143000"/>
          </a:xfrm>
          <a:prstGeom prst="roundRect">
            <a:avLst>
              <a:gd name="adj" fmla="val 4800"/>
            </a:avLst>
          </a:prstGeom>
          <a:solidFill>
            <a:srgbClr val="E3EDF2"/>
          </a:solidFill>
          <a:ln/>
        </p:spPr>
      </p:sp>
      <p:sp>
        <p:nvSpPr>
          <p:cNvPr id="26" name="notelbl-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Base half-court offense for Youth and Middle School; changeup and delay offense for High School.</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0-0"/>
          <p:cNvSpPr/>
          <p:nvPr/>
        </p:nvSpPr>
        <p:spPr>
          <a:xfrm flipH="1">
            <a:off x="1833664" y="2777052"/>
            <a:ext cx="107491" cy="975684"/>
          </a:xfrm>
          <a:prstGeom prst="line">
            <a:avLst/>
          </a:prstGeom>
          <a:noFill/>
          <a:ln w="19050">
            <a:solidFill>
              <a:srgbClr val="14283A"/>
            </a:solidFill>
            <a:prstDash val="solid"/>
            <a:tailEnd type="triangle"/>
          </a:ln>
        </p:spPr>
      </p:sp>
      <p:sp>
        <p:nvSpPr>
          <p:cNvPr id="14" name="!!o1"/>
          <p:cNvSpPr/>
          <p:nvPr/>
        </p:nvSpPr>
        <p:spPr>
          <a:xfrm>
            <a:off x="1924617" y="1809637"/>
            <a:ext cx="214981" cy="214981"/>
          </a:xfrm>
          <a:prstGeom prst="ellipse">
            <a:avLst/>
          </a:prstGeom>
          <a:solidFill>
            <a:srgbClr val="FFFFFF"/>
          </a:solidFill>
          <a:ln w="19050">
            <a:solidFill>
              <a:srgbClr val="14283A"/>
            </a:solidFill>
            <a:prstDash val="solid"/>
          </a:ln>
        </p:spPr>
      </p:sp>
      <p:sp>
        <p:nvSpPr>
          <p:cNvPr id="15" name="!!no1"/>
          <p:cNvSpPr/>
          <p:nvPr/>
        </p:nvSpPr>
        <p:spPr>
          <a:xfrm>
            <a:off x="1924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7"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3"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40"/>
          <p:cNvSpPr/>
          <p:nvPr/>
        </p:nvSpPr>
        <p:spPr>
          <a:xfrm>
            <a:off x="4911495" y="2606040"/>
            <a:ext cx="3821025" cy="1143000"/>
          </a:xfrm>
          <a:prstGeom prst="roundRect">
            <a:avLst>
              <a:gd name="adj" fmla="val 4800"/>
            </a:avLst>
          </a:prstGeom>
          <a:solidFill>
            <a:srgbClr val="E3EDF2"/>
          </a:solidFill>
          <a:ln/>
        </p:spPr>
      </p:sp>
      <p:sp>
        <p:nvSpPr>
          <p:cNvPr id="27" name="notelbl-4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4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Screener pops to the vacated slot. Guard and post just traded jobs — all five players play every spot.</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41"/>
          <p:cNvSpPr/>
          <p:nvPr/>
        </p:nvSpPr>
        <p:spPr>
          <a:xfrm>
            <a:off x="1097766" y="2892811"/>
            <a:ext cx="843388" cy="785509"/>
          </a:xfrm>
          <a:prstGeom prst="line">
            <a:avLst/>
          </a:prstGeom>
          <a:noFill/>
          <a:ln w="19050">
            <a:solidFill>
              <a:srgbClr val="2E7391"/>
            </a:solidFill>
            <a:prstDash val="dash"/>
            <a:tailEnd type="triangle"/>
          </a:ln>
        </p:spPr>
      </p:sp>
      <p:sp>
        <p:nvSpPr>
          <p:cNvPr id="14" name="!!o1"/>
          <p:cNvSpPr/>
          <p:nvPr/>
        </p:nvSpPr>
        <p:spPr>
          <a:xfrm>
            <a:off x="1924617" y="1809637"/>
            <a:ext cx="214981" cy="214981"/>
          </a:xfrm>
          <a:prstGeom prst="ellipse">
            <a:avLst/>
          </a:prstGeom>
          <a:solidFill>
            <a:srgbClr val="FFFFFF"/>
          </a:solidFill>
          <a:ln w="19050">
            <a:solidFill>
              <a:srgbClr val="14283A"/>
            </a:solidFill>
            <a:prstDash val="solid"/>
          </a:ln>
        </p:spPr>
      </p:sp>
      <p:sp>
        <p:nvSpPr>
          <p:cNvPr id="15" name="!!no1"/>
          <p:cNvSpPr/>
          <p:nvPr/>
        </p:nvSpPr>
        <p:spPr>
          <a:xfrm>
            <a:off x="1924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7"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3"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891543" y="3628709"/>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41"/>
          <p:cNvSpPr/>
          <p:nvPr/>
        </p:nvSpPr>
        <p:spPr>
          <a:xfrm>
            <a:off x="4911495" y="2606040"/>
            <a:ext cx="3821025" cy="1143000"/>
          </a:xfrm>
          <a:prstGeom prst="roundRect">
            <a:avLst>
              <a:gd name="adj" fmla="val 4800"/>
            </a:avLst>
          </a:prstGeom>
          <a:solidFill>
            <a:srgbClr val="E3EDF2"/>
          </a:solidFill>
          <a:ln/>
        </p:spPr>
      </p:sp>
      <p:sp>
        <p:nvSpPr>
          <p:cNvPr id="27" name="notelbl-4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4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Reversal begins: wing back to the slot.</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2-0"/>
          <p:cNvSpPr/>
          <p:nvPr/>
        </p:nvSpPr>
        <p:spPr>
          <a:xfrm flipV="1">
            <a:off x="2032108" y="1784831"/>
            <a:ext cx="405157" cy="132296"/>
          </a:xfrm>
          <a:prstGeom prst="line">
            <a:avLst/>
          </a:prstGeom>
          <a:noFill/>
          <a:ln w="19050">
            <a:solidFill>
              <a:srgbClr val="14283A"/>
            </a:solidFill>
            <a:prstDash val="solid"/>
          </a:ln>
        </p:spPr>
      </p:sp>
      <p:sp>
        <p:nvSpPr>
          <p:cNvPr id="14" name="tr-42-0"/>
          <p:cNvSpPr/>
          <p:nvPr/>
        </p:nvSpPr>
        <p:spPr>
          <a:xfrm>
            <a:off x="2437265" y="1784831"/>
            <a:ext cx="479574" cy="115759"/>
          </a:xfrm>
          <a:prstGeom prst="line">
            <a:avLst/>
          </a:prstGeom>
          <a:noFill/>
          <a:ln w="19050">
            <a:solidFill>
              <a:srgbClr val="14283A"/>
            </a:solidFill>
            <a:prstDash val="solid"/>
            <a:tailEnd type="triangle"/>
          </a:ln>
        </p:spPr>
      </p:sp>
      <p:sp>
        <p:nvSpPr>
          <p:cNvPr id="15" name="trp-42"/>
          <p:cNvSpPr/>
          <p:nvPr/>
        </p:nvSpPr>
        <p:spPr>
          <a:xfrm>
            <a:off x="1941154" y="3678320"/>
            <a:ext cx="1306425" cy="41343"/>
          </a:xfrm>
          <a:prstGeom prst="line">
            <a:avLst/>
          </a:prstGeom>
          <a:noFill/>
          <a:ln w="19050">
            <a:solidFill>
              <a:srgbClr val="2E7391"/>
            </a:solidFill>
            <a:prstDash val="dash"/>
            <a:tailEnd type="triangle"/>
          </a:ln>
        </p:spPr>
      </p:sp>
      <p:sp>
        <p:nvSpPr>
          <p:cNvPr id="16" name="!!o1"/>
          <p:cNvSpPr/>
          <p:nvPr/>
        </p:nvSpPr>
        <p:spPr>
          <a:xfrm>
            <a:off x="2809348" y="1793099"/>
            <a:ext cx="214981" cy="214981"/>
          </a:xfrm>
          <a:prstGeom prst="ellipse">
            <a:avLst/>
          </a:prstGeom>
          <a:solidFill>
            <a:srgbClr val="FFFFFF"/>
          </a:solidFill>
          <a:ln w="19050">
            <a:solidFill>
              <a:srgbClr val="14283A"/>
            </a:solidFill>
            <a:prstDash val="solid"/>
          </a:ln>
        </p:spPr>
      </p:sp>
      <p:sp>
        <p:nvSpPr>
          <p:cNvPr id="17" name="!!no1"/>
          <p:cNvSpPr/>
          <p:nvPr/>
        </p:nvSpPr>
        <p:spPr>
          <a:xfrm>
            <a:off x="2809348" y="179309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3"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5"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8" name="notebox-42"/>
          <p:cNvSpPr/>
          <p:nvPr/>
        </p:nvSpPr>
        <p:spPr>
          <a:xfrm>
            <a:off x="4911495" y="2606040"/>
            <a:ext cx="3821025" cy="1143000"/>
          </a:xfrm>
          <a:prstGeom prst="roundRect">
            <a:avLst>
              <a:gd name="adj" fmla="val 4800"/>
            </a:avLst>
          </a:prstGeom>
          <a:solidFill>
            <a:srgbClr val="E3EDF2"/>
          </a:solidFill>
          <a:ln/>
        </p:spPr>
      </p:sp>
      <p:sp>
        <p:nvSpPr>
          <p:cNvPr id="29" name="notelbl-4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0" name="note-4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Slot to slot — and the post crosses the lane WITH the ball, sealing ballside on every swing.</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43"/>
          <p:cNvSpPr/>
          <p:nvPr/>
        </p:nvSpPr>
        <p:spPr>
          <a:xfrm flipV="1">
            <a:off x="3247579" y="2892811"/>
            <a:ext cx="826851" cy="826851"/>
          </a:xfrm>
          <a:prstGeom prst="line">
            <a:avLst/>
          </a:prstGeom>
          <a:noFill/>
          <a:ln w="19050">
            <a:solidFill>
              <a:srgbClr val="2E7391"/>
            </a:solidFill>
            <a:prstDash val="dash"/>
            <a:tailEnd type="triangle"/>
          </a:ln>
        </p:spPr>
      </p:sp>
      <p:sp>
        <p:nvSpPr>
          <p:cNvPr id="14" name="!!o1"/>
          <p:cNvSpPr/>
          <p:nvPr/>
        </p:nvSpPr>
        <p:spPr>
          <a:xfrm>
            <a:off x="2809348" y="1793099"/>
            <a:ext cx="214981" cy="214981"/>
          </a:xfrm>
          <a:prstGeom prst="ellipse">
            <a:avLst/>
          </a:prstGeom>
          <a:solidFill>
            <a:srgbClr val="FFFFFF"/>
          </a:solidFill>
          <a:ln w="19050">
            <a:solidFill>
              <a:srgbClr val="14283A"/>
            </a:solidFill>
            <a:prstDash val="solid"/>
          </a:ln>
        </p:spPr>
      </p:sp>
      <p:sp>
        <p:nvSpPr>
          <p:cNvPr id="15" name="!!no1"/>
          <p:cNvSpPr/>
          <p:nvPr/>
        </p:nvSpPr>
        <p:spPr>
          <a:xfrm>
            <a:off x="2809348" y="179309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7"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3"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4024819" y="284320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43"/>
          <p:cNvSpPr/>
          <p:nvPr/>
        </p:nvSpPr>
        <p:spPr>
          <a:xfrm>
            <a:off x="4911495" y="2606040"/>
            <a:ext cx="3821025" cy="1143000"/>
          </a:xfrm>
          <a:prstGeom prst="roundRect">
            <a:avLst>
              <a:gd name="adj" fmla="val 4800"/>
            </a:avLst>
          </a:prstGeom>
          <a:solidFill>
            <a:srgbClr val="E3EDF2"/>
          </a:solidFill>
          <a:ln/>
        </p:spPr>
      </p:sp>
      <p:sp>
        <p:nvSpPr>
          <p:cNvPr id="27" name="notelbl-4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28" name="note-4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on the new side. Same trigger, mirrored.</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7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4-0"/>
          <p:cNvSpPr/>
          <p:nvPr/>
        </p:nvSpPr>
        <p:spPr>
          <a:xfrm>
            <a:off x="2916839" y="1900590"/>
            <a:ext cx="99222" cy="876462"/>
          </a:xfrm>
          <a:prstGeom prst="line">
            <a:avLst/>
          </a:prstGeom>
          <a:noFill/>
          <a:ln w="44450">
            <a:solidFill>
              <a:srgbClr val="2E7391">
                <a:alpha val="65000"/>
              </a:srgbClr>
            </a:solidFill>
            <a:prstDash val="solid"/>
            <a:tailEnd type="oval"/>
          </a:ln>
        </p:spPr>
      </p:sp>
      <p:sp>
        <p:nvSpPr>
          <p:cNvPr id="14" name="tr-44-1"/>
          <p:cNvSpPr/>
          <p:nvPr/>
        </p:nvSpPr>
        <p:spPr>
          <a:xfrm flipH="1" flipV="1">
            <a:off x="2958181" y="2909348"/>
            <a:ext cx="181907" cy="884731"/>
          </a:xfrm>
          <a:prstGeom prst="line">
            <a:avLst/>
          </a:prstGeom>
          <a:noFill/>
          <a:ln w="19050">
            <a:solidFill>
              <a:srgbClr val="14283A"/>
            </a:solidFill>
            <a:prstDash val="solid"/>
          </a:ln>
        </p:spPr>
      </p:sp>
      <p:sp>
        <p:nvSpPr>
          <p:cNvPr id="15" name="tr-44-1"/>
          <p:cNvSpPr/>
          <p:nvPr/>
        </p:nvSpPr>
        <p:spPr>
          <a:xfrm flipH="1" flipV="1">
            <a:off x="2925107" y="1917127"/>
            <a:ext cx="33074" cy="992221"/>
          </a:xfrm>
          <a:prstGeom prst="line">
            <a:avLst/>
          </a:prstGeom>
          <a:noFill/>
          <a:ln w="19050">
            <a:solidFill>
              <a:srgbClr val="14283A"/>
            </a:solidFill>
            <a:prstDash val="solid"/>
            <a:tailEnd type="triangle"/>
          </a:ln>
        </p:spPr>
      </p:sp>
      <p:sp>
        <p:nvSpPr>
          <p:cNvPr id="16" name="!!o1"/>
          <p:cNvSpPr/>
          <p:nvPr/>
        </p:nvSpPr>
        <p:spPr>
          <a:xfrm>
            <a:off x="2908570" y="2669562"/>
            <a:ext cx="214981" cy="214981"/>
          </a:xfrm>
          <a:prstGeom prst="ellipse">
            <a:avLst/>
          </a:prstGeom>
          <a:solidFill>
            <a:srgbClr val="FFFFFF"/>
          </a:solidFill>
          <a:ln w="19050">
            <a:solidFill>
              <a:srgbClr val="14283A"/>
            </a:solidFill>
            <a:prstDash val="solid"/>
          </a:ln>
        </p:spPr>
      </p:sp>
      <p:sp>
        <p:nvSpPr>
          <p:cNvPr id="17" name="!!no1"/>
          <p:cNvSpPr/>
          <p:nvPr/>
        </p:nvSpPr>
        <p:spPr>
          <a:xfrm>
            <a:off x="2908570" y="266956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817617" y="1809637"/>
            <a:ext cx="214981" cy="214981"/>
          </a:xfrm>
          <a:prstGeom prst="ellipse">
            <a:avLst/>
          </a:prstGeom>
          <a:solidFill>
            <a:srgbClr val="FFFFFF"/>
          </a:solidFill>
          <a:ln w="19050">
            <a:solidFill>
              <a:srgbClr val="14283A"/>
            </a:solidFill>
            <a:prstDash val="solid"/>
          </a:ln>
        </p:spPr>
      </p:sp>
      <p:sp>
        <p:nvSpPr>
          <p:cNvPr id="19" name="!!no2"/>
          <p:cNvSpPr/>
          <p:nvPr/>
        </p:nvSpPr>
        <p:spPr>
          <a:xfrm>
            <a:off x="2817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3"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5"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4024819" y="2843200"/>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8" name="notebox-44"/>
          <p:cNvSpPr/>
          <p:nvPr/>
        </p:nvSpPr>
        <p:spPr>
          <a:xfrm>
            <a:off x="4911495" y="2606040"/>
            <a:ext cx="3821025" cy="1143000"/>
          </a:xfrm>
          <a:prstGeom prst="roundRect">
            <a:avLst>
              <a:gd name="adj" fmla="val 4800"/>
            </a:avLst>
          </a:prstGeom>
          <a:solidFill>
            <a:srgbClr val="E3EDF2"/>
          </a:solidFill>
          <a:ln/>
        </p:spPr>
      </p:sp>
      <p:sp>
        <p:nvSpPr>
          <p:cNvPr id="29" name="notelbl-4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7</a:t>
            </a:r>
            <a:endParaRPr lang="en-US" sz="900" dirty="0"/>
          </a:p>
        </p:txBody>
      </p:sp>
      <p:sp>
        <p:nvSpPr>
          <p:cNvPr id="30" name="note-4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Now 1 is the screener: UCLA back-screen, 2 dives to the block. The pattern repeats with new bodies.</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8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5-0"/>
          <p:cNvSpPr/>
          <p:nvPr/>
        </p:nvSpPr>
        <p:spPr>
          <a:xfrm>
            <a:off x="3016061" y="2777052"/>
            <a:ext cx="107491" cy="975684"/>
          </a:xfrm>
          <a:prstGeom prst="line">
            <a:avLst/>
          </a:prstGeom>
          <a:noFill/>
          <a:ln w="19050">
            <a:solidFill>
              <a:srgbClr val="14283A"/>
            </a:solidFill>
            <a:prstDash val="solid"/>
            <a:tailEnd type="triangle"/>
          </a:ln>
        </p:spPr>
      </p:sp>
      <p:sp>
        <p:nvSpPr>
          <p:cNvPr id="14" name="!!o1"/>
          <p:cNvSpPr/>
          <p:nvPr/>
        </p:nvSpPr>
        <p:spPr>
          <a:xfrm>
            <a:off x="3016061" y="3645246"/>
            <a:ext cx="214981" cy="214981"/>
          </a:xfrm>
          <a:prstGeom prst="ellipse">
            <a:avLst/>
          </a:prstGeom>
          <a:solidFill>
            <a:srgbClr val="FFFFFF"/>
          </a:solidFill>
          <a:ln w="19050">
            <a:solidFill>
              <a:srgbClr val="14283A"/>
            </a:solidFill>
            <a:prstDash val="solid"/>
          </a:ln>
        </p:spPr>
      </p:sp>
      <p:sp>
        <p:nvSpPr>
          <p:cNvPr id="15" name="!!no1"/>
          <p:cNvSpPr/>
          <p:nvPr/>
        </p:nvSpPr>
        <p:spPr>
          <a:xfrm>
            <a:off x="3016061"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17617" y="1809637"/>
            <a:ext cx="214981" cy="214981"/>
          </a:xfrm>
          <a:prstGeom prst="ellipse">
            <a:avLst/>
          </a:prstGeom>
          <a:solidFill>
            <a:srgbClr val="FFFFFF"/>
          </a:solidFill>
          <a:ln w="19050">
            <a:solidFill>
              <a:srgbClr val="14283A"/>
            </a:solidFill>
            <a:prstDash val="solid"/>
          </a:ln>
        </p:spPr>
      </p:sp>
      <p:sp>
        <p:nvSpPr>
          <p:cNvPr id="17" name="!!no2"/>
          <p:cNvSpPr/>
          <p:nvPr/>
        </p:nvSpPr>
        <p:spPr>
          <a:xfrm>
            <a:off x="2817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3"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4024819" y="284320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45"/>
          <p:cNvSpPr/>
          <p:nvPr/>
        </p:nvSpPr>
        <p:spPr>
          <a:xfrm>
            <a:off x="4911495" y="2606040"/>
            <a:ext cx="3821025" cy="1143000"/>
          </a:xfrm>
          <a:prstGeom prst="roundRect">
            <a:avLst>
              <a:gd name="adj" fmla="val 4800"/>
            </a:avLst>
          </a:prstGeom>
          <a:solidFill>
            <a:srgbClr val="E3EDF2"/>
          </a:solidFill>
          <a:ln/>
        </p:spPr>
      </p:sp>
      <p:sp>
        <p:nvSpPr>
          <p:cNvPr id="27" name="notelbl-4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8</a:t>
            </a:r>
            <a:endParaRPr lang="en-US" sz="900" dirty="0"/>
          </a:p>
        </p:txBody>
      </p:sp>
      <p:sp>
        <p:nvSpPr>
          <p:cNvPr id="28" name="note-4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pops out top, spacing heals itself.</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UCLA + FLEX</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Swing Offense (Bo Ryan · Wisconsin)</a:t>
            </a:r>
            <a:endParaRPr lang="en-US" sz="2200" dirty="0"/>
          </a:p>
        </p:txBody>
      </p:sp>
      <p:sp>
        <p:nvSpPr>
          <p:cNvPr id="4" name="ph-4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9 OF 9</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46"/>
          <p:cNvSpPr/>
          <p:nvPr/>
        </p:nvSpPr>
        <p:spPr>
          <a:xfrm flipH="1">
            <a:off x="3231042" y="2892811"/>
            <a:ext cx="843388" cy="785509"/>
          </a:xfrm>
          <a:prstGeom prst="line">
            <a:avLst/>
          </a:prstGeom>
          <a:noFill/>
          <a:ln w="19050">
            <a:solidFill>
              <a:srgbClr val="2E7391"/>
            </a:solidFill>
            <a:prstDash val="dash"/>
            <a:tailEnd type="triangle"/>
          </a:ln>
        </p:spPr>
      </p:sp>
      <p:sp>
        <p:nvSpPr>
          <p:cNvPr id="14" name="!!o1"/>
          <p:cNvSpPr/>
          <p:nvPr/>
        </p:nvSpPr>
        <p:spPr>
          <a:xfrm>
            <a:off x="3016061" y="3645246"/>
            <a:ext cx="214981" cy="214981"/>
          </a:xfrm>
          <a:prstGeom prst="ellipse">
            <a:avLst/>
          </a:prstGeom>
          <a:solidFill>
            <a:srgbClr val="FFFFFF"/>
          </a:solidFill>
          <a:ln w="19050">
            <a:solidFill>
              <a:srgbClr val="14283A"/>
            </a:solidFill>
            <a:prstDash val="solid"/>
          </a:ln>
        </p:spPr>
      </p:sp>
      <p:sp>
        <p:nvSpPr>
          <p:cNvPr id="15" name="!!no1"/>
          <p:cNvSpPr/>
          <p:nvPr/>
        </p:nvSpPr>
        <p:spPr>
          <a:xfrm>
            <a:off x="3016061"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17617" y="1809637"/>
            <a:ext cx="214981" cy="214981"/>
          </a:xfrm>
          <a:prstGeom prst="ellipse">
            <a:avLst/>
          </a:prstGeom>
          <a:solidFill>
            <a:srgbClr val="FFFFFF"/>
          </a:solidFill>
          <a:ln w="19050">
            <a:solidFill>
              <a:srgbClr val="14283A"/>
            </a:solidFill>
            <a:prstDash val="solid"/>
          </a:ln>
        </p:spPr>
      </p:sp>
      <p:sp>
        <p:nvSpPr>
          <p:cNvPr id="17" name="!!no2"/>
          <p:cNvSpPr/>
          <p:nvPr/>
        </p:nvSpPr>
        <p:spPr>
          <a:xfrm>
            <a:off x="2817617"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26173" y="3645246"/>
            <a:ext cx="214981" cy="214981"/>
          </a:xfrm>
          <a:prstGeom prst="ellipse">
            <a:avLst/>
          </a:prstGeom>
          <a:solidFill>
            <a:srgbClr val="FFFFFF"/>
          </a:solidFill>
          <a:ln w="19050">
            <a:solidFill>
              <a:srgbClr val="14283A"/>
            </a:solidFill>
            <a:prstDash val="solid"/>
          </a:ln>
        </p:spPr>
      </p:sp>
      <p:sp>
        <p:nvSpPr>
          <p:cNvPr id="23" name="!!no5"/>
          <p:cNvSpPr/>
          <p:nvPr/>
        </p:nvSpPr>
        <p:spPr>
          <a:xfrm>
            <a:off x="1726173"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181431" y="3628709"/>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continuity Bo Ryan rode to two decades of Wisconsin excellence. Four out, one in — but the post is a rotating job, not a person: every slot-to-wing pass triggers a UCLA back-screen that dives a guard onto the block, and every reversal crosses the post with the ball. Patient, physical, and impossible to scout because all five players play all five spots.</a:t>
            </a:r>
            <a:endParaRPr lang="en-US" sz="950" dirty="0"/>
          </a:p>
        </p:txBody>
      </p:sp>
      <p:sp>
        <p:nvSpPr>
          <p:cNvPr id="26" name="notebox-46"/>
          <p:cNvSpPr/>
          <p:nvPr/>
        </p:nvSpPr>
        <p:spPr>
          <a:xfrm>
            <a:off x="4911495" y="2606040"/>
            <a:ext cx="3821025" cy="1143000"/>
          </a:xfrm>
          <a:prstGeom prst="roundRect">
            <a:avLst>
              <a:gd name="adj" fmla="val 4800"/>
            </a:avLst>
          </a:prstGeom>
          <a:solidFill>
            <a:srgbClr val="E3EDF2"/>
          </a:solidFill>
          <a:ln/>
        </p:spPr>
      </p:sp>
      <p:sp>
        <p:nvSpPr>
          <p:cNvPr id="27" name="notelbl-4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9</a:t>
            </a:r>
            <a:endParaRPr lang="en-US" sz="900" dirty="0"/>
          </a:p>
        </p:txBody>
      </p:sp>
      <p:sp>
        <p:nvSpPr>
          <p:cNvPr id="28" name="note-4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Safety reversal — and look at the floor: two slots, two wings, one post. The EXACT opening shape, with 2 in the post and 5 running the point. Full cycle complete; it has no counter because it has no end.</a:t>
            </a:r>
            <a:endParaRPr lang="en-US" sz="1050" dirty="0"/>
          </a:p>
        </p:txBody>
      </p:sp>
      <p:sp>
        <p:nvSpPr>
          <p:cNvPr id="29" name="kp-46"/>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46"/>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Every slot-to-wing pass = UCLA screen behind it. No exceptions — the trigger is the teaching.</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Cut to the block wanting the ball: the seal IS the shot. Lazy UCLA cuts kill the Swing.</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post crosses the lane on every swing, sealing ballside — he is always a target.</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4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4"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6"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3528709" y="1578118"/>
            <a:ext cx="214981" cy="214981"/>
          </a:xfrm>
          <a:prstGeom prst="ellipse">
            <a:avLst/>
          </a:prstGeom>
          <a:solidFill>
            <a:srgbClr val="FFFFFF"/>
          </a:solidFill>
          <a:ln w="19050">
            <a:solidFill>
              <a:srgbClr val="14283A"/>
            </a:solidFill>
            <a:prstDash val="solid"/>
          </a:ln>
        </p:spPr>
      </p:sp>
      <p:sp>
        <p:nvSpPr>
          <p:cNvPr id="22" name="!!no5"/>
          <p:cNvSpPr/>
          <p:nvPr/>
        </p:nvSpPr>
        <p:spPr>
          <a:xfrm>
            <a:off x="3528709"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1875006" y="3670051"/>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5" name="notebox-47"/>
          <p:cNvSpPr/>
          <p:nvPr/>
        </p:nvSpPr>
        <p:spPr>
          <a:xfrm>
            <a:off x="4911495" y="2606040"/>
            <a:ext cx="3821025" cy="1143000"/>
          </a:xfrm>
          <a:prstGeom prst="roundRect">
            <a:avLst>
              <a:gd name="adj" fmla="val 4800"/>
            </a:avLst>
          </a:prstGeom>
          <a:solidFill>
            <a:srgbClr val="E3EDF2"/>
          </a:solidFill>
          <a:ln/>
        </p:spPr>
      </p:sp>
      <p:sp>
        <p:nvSpPr>
          <p:cNvPr id="26" name="notelbl-4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4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When your guards beat people off the bounce. It punishes packed gaps with kick-ups and skips, and turns every closeout into the next attack. The animation runs the full Attack–Attack–Skip–Attack–dump cycle through reset.</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4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8-0"/>
          <p:cNvSpPr/>
          <p:nvPr/>
        </p:nvSpPr>
        <p:spPr>
          <a:xfrm flipV="1">
            <a:off x="1817127" y="3091256"/>
            <a:ext cx="248055" cy="702823"/>
          </a:xfrm>
          <a:prstGeom prst="line">
            <a:avLst/>
          </a:prstGeom>
          <a:noFill/>
          <a:ln w="19050">
            <a:solidFill>
              <a:srgbClr val="14283A"/>
            </a:solidFill>
            <a:prstDash val="sysDot"/>
          </a:ln>
        </p:spPr>
      </p:sp>
      <p:sp>
        <p:nvSpPr>
          <p:cNvPr id="14" name="tr-48-0"/>
          <p:cNvSpPr/>
          <p:nvPr/>
        </p:nvSpPr>
        <p:spPr>
          <a:xfrm flipV="1">
            <a:off x="2065182" y="2471117"/>
            <a:ext cx="289398" cy="620138"/>
          </a:xfrm>
          <a:prstGeom prst="line">
            <a:avLst/>
          </a:prstGeom>
          <a:noFill/>
          <a:ln w="19050">
            <a:solidFill>
              <a:srgbClr val="14283A"/>
            </a:solidFill>
            <a:prstDash val="sysDot"/>
            <a:tailEnd type="triangle"/>
          </a:ln>
        </p:spPr>
      </p:sp>
      <p:sp>
        <p:nvSpPr>
          <p:cNvPr id="15" name="tr-48-1"/>
          <p:cNvSpPr/>
          <p:nvPr/>
        </p:nvSpPr>
        <p:spPr>
          <a:xfrm>
            <a:off x="758757" y="1478896"/>
            <a:ext cx="396889" cy="1612360"/>
          </a:xfrm>
          <a:prstGeom prst="line">
            <a:avLst/>
          </a:prstGeom>
          <a:noFill/>
          <a:ln w="19050">
            <a:solidFill>
              <a:srgbClr val="14283A"/>
            </a:solidFill>
            <a:prstDash val="solid"/>
          </a:ln>
        </p:spPr>
      </p:sp>
      <p:sp>
        <p:nvSpPr>
          <p:cNvPr id="16" name="tr-48-1"/>
          <p:cNvSpPr/>
          <p:nvPr/>
        </p:nvSpPr>
        <p:spPr>
          <a:xfrm>
            <a:off x="1155646" y="3091256"/>
            <a:ext cx="620138" cy="644944"/>
          </a:xfrm>
          <a:prstGeom prst="line">
            <a:avLst/>
          </a:prstGeom>
          <a:noFill/>
          <a:ln w="19050">
            <a:solidFill>
              <a:srgbClr val="14283A"/>
            </a:solidFill>
            <a:prstDash val="solid"/>
            <a:tailEnd type="triangle"/>
          </a:ln>
        </p:spPr>
      </p:sp>
      <p:sp>
        <p:nvSpPr>
          <p:cNvPr id="17" name="!!o1"/>
          <p:cNvSpPr/>
          <p:nvPr/>
        </p:nvSpPr>
        <p:spPr>
          <a:xfrm>
            <a:off x="2247089" y="2363627"/>
            <a:ext cx="214981" cy="214981"/>
          </a:xfrm>
          <a:prstGeom prst="ellipse">
            <a:avLst/>
          </a:prstGeom>
          <a:solidFill>
            <a:srgbClr val="FFFFFF"/>
          </a:solidFill>
          <a:ln w="19050">
            <a:solidFill>
              <a:srgbClr val="14283A"/>
            </a:solidFill>
            <a:prstDash val="solid"/>
          </a:ln>
        </p:spPr>
      </p:sp>
      <p:sp>
        <p:nvSpPr>
          <p:cNvPr id="18" name="!!no1"/>
          <p:cNvSpPr/>
          <p:nvPr/>
        </p:nvSpPr>
        <p:spPr>
          <a:xfrm>
            <a:off x="2247089" y="236362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20"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22"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3528709" y="1578118"/>
            <a:ext cx="214981" cy="214981"/>
          </a:xfrm>
          <a:prstGeom prst="ellipse">
            <a:avLst/>
          </a:prstGeom>
          <a:solidFill>
            <a:srgbClr val="FFFFFF"/>
          </a:solidFill>
          <a:ln w="19050">
            <a:solidFill>
              <a:srgbClr val="14283A"/>
            </a:solidFill>
            <a:prstDash val="solid"/>
          </a:ln>
        </p:spPr>
      </p:sp>
      <p:sp>
        <p:nvSpPr>
          <p:cNvPr id="26" name="!!no5"/>
          <p:cNvSpPr/>
          <p:nvPr/>
        </p:nvSpPr>
        <p:spPr>
          <a:xfrm>
            <a:off x="3528709"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2412460" y="2347090"/>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9" name="notebox-48"/>
          <p:cNvSpPr/>
          <p:nvPr/>
        </p:nvSpPr>
        <p:spPr>
          <a:xfrm>
            <a:off x="4911495" y="2606040"/>
            <a:ext cx="3821025" cy="1143000"/>
          </a:xfrm>
          <a:prstGeom prst="roundRect">
            <a:avLst>
              <a:gd name="adj" fmla="val 4800"/>
            </a:avLst>
          </a:prstGeom>
          <a:solidFill>
            <a:srgbClr val="E3EDF2"/>
          </a:solidFill>
          <a:ln/>
        </p:spPr>
      </p:sp>
      <p:sp>
        <p:nvSpPr>
          <p:cNvPr id="30" name="notelbl-4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1" name="note-4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 play call, no entry pass — 1 just attacks the gap. The ballside corner lifts to fill behind him.</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4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49-0"/>
          <p:cNvSpPr/>
          <p:nvPr/>
        </p:nvSpPr>
        <p:spPr>
          <a:xfrm flipH="1" flipV="1">
            <a:off x="1610414" y="2057692"/>
            <a:ext cx="744166" cy="413426"/>
          </a:xfrm>
          <a:prstGeom prst="line">
            <a:avLst/>
          </a:prstGeom>
          <a:noFill/>
          <a:ln w="19050">
            <a:solidFill>
              <a:srgbClr val="14283A"/>
            </a:solidFill>
            <a:prstDash val="solid"/>
          </a:ln>
        </p:spPr>
      </p:sp>
      <p:sp>
        <p:nvSpPr>
          <p:cNvPr id="14" name="tr-49-0"/>
          <p:cNvSpPr/>
          <p:nvPr/>
        </p:nvSpPr>
        <p:spPr>
          <a:xfrm flipH="1" flipV="1">
            <a:off x="758757" y="1478896"/>
            <a:ext cx="851657" cy="578796"/>
          </a:xfrm>
          <a:prstGeom prst="line">
            <a:avLst/>
          </a:prstGeom>
          <a:noFill/>
          <a:ln w="19050">
            <a:solidFill>
              <a:srgbClr val="14283A"/>
            </a:solidFill>
            <a:prstDash val="solid"/>
            <a:tailEnd type="triangle"/>
          </a:ln>
        </p:spPr>
      </p:sp>
      <p:sp>
        <p:nvSpPr>
          <p:cNvPr id="15" name="trp-49"/>
          <p:cNvSpPr/>
          <p:nvPr/>
        </p:nvSpPr>
        <p:spPr>
          <a:xfrm>
            <a:off x="866248" y="1404479"/>
            <a:ext cx="2381331" cy="2315183"/>
          </a:xfrm>
          <a:prstGeom prst="line">
            <a:avLst/>
          </a:prstGeom>
          <a:noFill/>
          <a:ln w="19050">
            <a:solidFill>
              <a:srgbClr val="2E7391"/>
            </a:solidFill>
            <a:prstDash val="dash"/>
            <a:tailEnd type="triangle"/>
          </a:ln>
        </p:spPr>
      </p:sp>
      <p:sp>
        <p:nvSpPr>
          <p:cNvPr id="16"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7"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21"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3528709" y="1578118"/>
            <a:ext cx="214981" cy="214981"/>
          </a:xfrm>
          <a:prstGeom prst="ellipse">
            <a:avLst/>
          </a:prstGeom>
          <a:solidFill>
            <a:srgbClr val="FFFFFF"/>
          </a:solidFill>
          <a:ln w="19050">
            <a:solidFill>
              <a:srgbClr val="14283A"/>
            </a:solidFill>
            <a:prstDash val="solid"/>
          </a:ln>
        </p:spPr>
      </p:sp>
      <p:sp>
        <p:nvSpPr>
          <p:cNvPr id="25" name="!!no5"/>
          <p:cNvSpPr/>
          <p:nvPr/>
        </p:nvSpPr>
        <p:spPr>
          <a:xfrm>
            <a:off x="3528709"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197968" y="3670051"/>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8" name="notebox-49"/>
          <p:cNvSpPr/>
          <p:nvPr/>
        </p:nvSpPr>
        <p:spPr>
          <a:xfrm>
            <a:off x="4911495" y="2606040"/>
            <a:ext cx="3821025" cy="1143000"/>
          </a:xfrm>
          <a:prstGeom prst="roundRect">
            <a:avLst>
              <a:gd name="adj" fmla="val 4800"/>
            </a:avLst>
          </a:prstGeom>
          <a:solidFill>
            <a:srgbClr val="E3EDF2"/>
          </a:solidFill>
          <a:ln/>
        </p:spPr>
      </p:sp>
      <p:sp>
        <p:nvSpPr>
          <p:cNvPr id="29" name="notelbl-4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0" name="note-4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Help stops the drive: kick UP to the next slot and loop out to the empty corner. Attack two is already loading.</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5"/>
          <p:cNvSpPr/>
          <p:nvPr/>
        </p:nvSpPr>
        <p:spPr>
          <a:xfrm flipV="1">
            <a:off x="2586098" y="3058182"/>
            <a:ext cx="1364304" cy="744166"/>
          </a:xfrm>
          <a:prstGeom prst="line">
            <a:avLst/>
          </a:prstGeom>
          <a:noFill/>
          <a:ln w="19050">
            <a:solidFill>
              <a:srgbClr val="2E7391"/>
            </a:solidFill>
            <a:prstDash val="dash"/>
            <a:tailEnd type="triangle"/>
          </a:ln>
        </p:spPr>
      </p:sp>
      <p:sp>
        <p:nvSpPr>
          <p:cNvPr id="14"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5"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19"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900791" y="300857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6" name="notebox-5"/>
          <p:cNvSpPr/>
          <p:nvPr/>
        </p:nvSpPr>
        <p:spPr>
          <a:xfrm>
            <a:off x="4911495" y="2606040"/>
            <a:ext cx="3821025" cy="1143000"/>
          </a:xfrm>
          <a:prstGeom prst="roundRect">
            <a:avLst>
              <a:gd name="adj" fmla="val 4800"/>
            </a:avLst>
          </a:prstGeom>
          <a:solidFill>
            <a:srgbClr val="E3EDF2"/>
          </a:solidFill>
          <a:ln/>
        </p:spPr>
      </p:sp>
      <p:sp>
        <p:nvSpPr>
          <p:cNvPr id="27" name="notelbl-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passes to the wing. Every pass triggers an action — the defense never gets a still picture.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5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0-0"/>
          <p:cNvSpPr/>
          <p:nvPr/>
        </p:nvSpPr>
        <p:spPr>
          <a:xfrm flipH="1" flipV="1">
            <a:off x="2892033" y="3091256"/>
            <a:ext cx="248055" cy="702823"/>
          </a:xfrm>
          <a:prstGeom prst="line">
            <a:avLst/>
          </a:prstGeom>
          <a:noFill/>
          <a:ln w="19050">
            <a:solidFill>
              <a:srgbClr val="14283A"/>
            </a:solidFill>
            <a:prstDash val="sysDot"/>
          </a:ln>
        </p:spPr>
      </p:sp>
      <p:sp>
        <p:nvSpPr>
          <p:cNvPr id="14" name="tr-50-0"/>
          <p:cNvSpPr/>
          <p:nvPr/>
        </p:nvSpPr>
        <p:spPr>
          <a:xfrm flipH="1" flipV="1">
            <a:off x="2685320" y="2471117"/>
            <a:ext cx="206713" cy="620138"/>
          </a:xfrm>
          <a:prstGeom prst="line">
            <a:avLst/>
          </a:prstGeom>
          <a:noFill/>
          <a:ln w="19050">
            <a:solidFill>
              <a:srgbClr val="14283A"/>
            </a:solidFill>
            <a:prstDash val="sysDot"/>
            <a:tailEnd type="triangle"/>
          </a:ln>
        </p:spPr>
      </p:sp>
      <p:sp>
        <p:nvSpPr>
          <p:cNvPr id="15" name="tr-50-1"/>
          <p:cNvSpPr/>
          <p:nvPr/>
        </p:nvSpPr>
        <p:spPr>
          <a:xfrm flipH="1" flipV="1">
            <a:off x="2478608" y="1586387"/>
            <a:ext cx="1157591" cy="99222"/>
          </a:xfrm>
          <a:prstGeom prst="line">
            <a:avLst/>
          </a:prstGeom>
          <a:noFill/>
          <a:ln w="19050">
            <a:solidFill>
              <a:srgbClr val="14283A"/>
            </a:solidFill>
            <a:prstDash val="solid"/>
          </a:ln>
        </p:spPr>
      </p:sp>
      <p:sp>
        <p:nvSpPr>
          <p:cNvPr id="16" name="tr-50-1"/>
          <p:cNvSpPr/>
          <p:nvPr/>
        </p:nvSpPr>
        <p:spPr>
          <a:xfrm flipH="1">
            <a:off x="1403701" y="1586387"/>
            <a:ext cx="1074906" cy="99222"/>
          </a:xfrm>
          <a:prstGeom prst="line">
            <a:avLst/>
          </a:prstGeom>
          <a:noFill/>
          <a:ln w="19050">
            <a:solidFill>
              <a:srgbClr val="14283A"/>
            </a:solidFill>
            <a:prstDash val="solid"/>
            <a:tailEnd type="triangle"/>
          </a:ln>
        </p:spPr>
      </p:sp>
      <p:sp>
        <p:nvSpPr>
          <p:cNvPr id="17"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2577830" y="2363627"/>
            <a:ext cx="214981" cy="214981"/>
          </a:xfrm>
          <a:prstGeom prst="ellipse">
            <a:avLst/>
          </a:prstGeom>
          <a:solidFill>
            <a:srgbClr val="FFFFFF"/>
          </a:solidFill>
          <a:ln w="19050">
            <a:solidFill>
              <a:srgbClr val="14283A"/>
            </a:solidFill>
            <a:prstDash val="solid"/>
          </a:ln>
        </p:spPr>
      </p:sp>
      <p:sp>
        <p:nvSpPr>
          <p:cNvPr id="20" name="!!no2"/>
          <p:cNvSpPr/>
          <p:nvPr/>
        </p:nvSpPr>
        <p:spPr>
          <a:xfrm>
            <a:off x="2577830" y="236362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22"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1296211" y="1578118"/>
            <a:ext cx="214981" cy="214981"/>
          </a:xfrm>
          <a:prstGeom prst="ellipse">
            <a:avLst/>
          </a:prstGeom>
          <a:solidFill>
            <a:srgbClr val="FFFFFF"/>
          </a:solidFill>
          <a:ln w="19050">
            <a:solidFill>
              <a:srgbClr val="14283A"/>
            </a:solidFill>
            <a:prstDash val="solid"/>
          </a:ln>
        </p:spPr>
      </p:sp>
      <p:sp>
        <p:nvSpPr>
          <p:cNvPr id="26" name="!!no5"/>
          <p:cNvSpPr/>
          <p:nvPr/>
        </p:nvSpPr>
        <p:spPr>
          <a:xfrm>
            <a:off x="1296211"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2743200" y="2347090"/>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9" name="notebox-50"/>
          <p:cNvSpPr/>
          <p:nvPr/>
        </p:nvSpPr>
        <p:spPr>
          <a:xfrm>
            <a:off x="4911495" y="2606040"/>
            <a:ext cx="3821025" cy="1143000"/>
          </a:xfrm>
          <a:prstGeom prst="roundRect">
            <a:avLst>
              <a:gd name="adj" fmla="val 4800"/>
            </a:avLst>
          </a:prstGeom>
          <a:solidFill>
            <a:srgbClr val="E3EDF2"/>
          </a:solidFill>
          <a:ln/>
        </p:spPr>
      </p:sp>
      <p:sp>
        <p:nvSpPr>
          <p:cNvPr id="30" name="notelbl-5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1" name="note-5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attacks immediately — before the defense resets. 5 slides across the baseline to stay opposite the ball.</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5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51"/>
          <p:cNvSpPr/>
          <p:nvPr/>
        </p:nvSpPr>
        <p:spPr>
          <a:xfrm flipV="1">
            <a:off x="2792811" y="1404479"/>
            <a:ext cx="1513137" cy="992221"/>
          </a:xfrm>
          <a:prstGeom prst="line">
            <a:avLst/>
          </a:prstGeom>
          <a:noFill/>
          <a:ln w="19050">
            <a:solidFill>
              <a:srgbClr val="2E7391"/>
            </a:solidFill>
            <a:prstDash val="dash"/>
            <a:tailEnd type="triangle"/>
          </a:ln>
        </p:spPr>
      </p:sp>
      <p:sp>
        <p:nvSpPr>
          <p:cNvPr id="14"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5"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577830" y="2363627"/>
            <a:ext cx="214981" cy="214981"/>
          </a:xfrm>
          <a:prstGeom prst="ellipse">
            <a:avLst/>
          </a:prstGeom>
          <a:solidFill>
            <a:srgbClr val="FFFFFF"/>
          </a:solidFill>
          <a:ln w="19050">
            <a:solidFill>
              <a:srgbClr val="14283A"/>
            </a:solidFill>
            <a:prstDash val="solid"/>
          </a:ln>
        </p:spPr>
      </p:sp>
      <p:sp>
        <p:nvSpPr>
          <p:cNvPr id="17" name="!!no2"/>
          <p:cNvSpPr/>
          <p:nvPr/>
        </p:nvSpPr>
        <p:spPr>
          <a:xfrm>
            <a:off x="2577830" y="236362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19"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296211" y="1578118"/>
            <a:ext cx="214981" cy="214981"/>
          </a:xfrm>
          <a:prstGeom prst="ellipse">
            <a:avLst/>
          </a:prstGeom>
          <a:solidFill>
            <a:srgbClr val="FFFFFF"/>
          </a:solidFill>
          <a:ln w="19050">
            <a:solidFill>
              <a:srgbClr val="14283A"/>
            </a:solidFill>
            <a:prstDash val="solid"/>
          </a:ln>
        </p:spPr>
      </p:sp>
      <p:sp>
        <p:nvSpPr>
          <p:cNvPr id="23" name="!!no5"/>
          <p:cNvSpPr/>
          <p:nvPr/>
        </p:nvSpPr>
        <p:spPr>
          <a:xfrm>
            <a:off x="1296211"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6" name="notebox-51"/>
          <p:cNvSpPr/>
          <p:nvPr/>
        </p:nvSpPr>
        <p:spPr>
          <a:xfrm>
            <a:off x="4911495" y="2606040"/>
            <a:ext cx="3821025" cy="1143000"/>
          </a:xfrm>
          <a:prstGeom prst="roundRect">
            <a:avLst>
              <a:gd name="adj" fmla="val 4800"/>
            </a:avLst>
          </a:prstGeom>
          <a:solidFill>
            <a:srgbClr val="E3EDF2"/>
          </a:solidFill>
          <a:ln/>
        </p:spPr>
      </p:sp>
      <p:sp>
        <p:nvSpPr>
          <p:cNvPr id="27" name="notelbl-5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5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“S” in AASAA: skip to the weakside corner, which is always open once the help has swallowed two drives.</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5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2-0"/>
          <p:cNvSpPr/>
          <p:nvPr/>
        </p:nvSpPr>
        <p:spPr>
          <a:xfrm flipH="1">
            <a:off x="3966940" y="1478896"/>
            <a:ext cx="231518" cy="702823"/>
          </a:xfrm>
          <a:prstGeom prst="line">
            <a:avLst/>
          </a:prstGeom>
          <a:noFill/>
          <a:ln w="19050">
            <a:solidFill>
              <a:srgbClr val="14283A"/>
            </a:solidFill>
            <a:prstDash val="sysDot"/>
          </a:ln>
        </p:spPr>
      </p:sp>
      <p:sp>
        <p:nvSpPr>
          <p:cNvPr id="14" name="tr-52-0"/>
          <p:cNvSpPr/>
          <p:nvPr/>
        </p:nvSpPr>
        <p:spPr>
          <a:xfrm flipH="1" flipV="1">
            <a:off x="3570051" y="1950201"/>
            <a:ext cx="396889" cy="231518"/>
          </a:xfrm>
          <a:prstGeom prst="line">
            <a:avLst/>
          </a:prstGeom>
          <a:noFill/>
          <a:ln w="19050">
            <a:solidFill>
              <a:srgbClr val="14283A"/>
            </a:solidFill>
            <a:prstDash val="sysDot"/>
            <a:tailEnd type="triangle"/>
          </a:ln>
        </p:spPr>
      </p:sp>
      <p:sp>
        <p:nvSpPr>
          <p:cNvPr id="15"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6"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577830" y="2363627"/>
            <a:ext cx="214981" cy="214981"/>
          </a:xfrm>
          <a:prstGeom prst="ellipse">
            <a:avLst/>
          </a:prstGeom>
          <a:solidFill>
            <a:srgbClr val="FFFFFF"/>
          </a:solidFill>
          <a:ln w="19050">
            <a:solidFill>
              <a:srgbClr val="14283A"/>
            </a:solidFill>
            <a:prstDash val="solid"/>
          </a:ln>
        </p:spPr>
      </p:sp>
      <p:sp>
        <p:nvSpPr>
          <p:cNvPr id="18" name="!!no2"/>
          <p:cNvSpPr/>
          <p:nvPr/>
        </p:nvSpPr>
        <p:spPr>
          <a:xfrm>
            <a:off x="2577830" y="236362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20"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3462560" y="1842711"/>
            <a:ext cx="214981" cy="214981"/>
          </a:xfrm>
          <a:prstGeom prst="ellipse">
            <a:avLst/>
          </a:prstGeom>
          <a:solidFill>
            <a:srgbClr val="FFFFFF"/>
          </a:solidFill>
          <a:ln w="19050">
            <a:solidFill>
              <a:srgbClr val="14283A"/>
            </a:solidFill>
            <a:prstDash val="solid"/>
          </a:ln>
        </p:spPr>
      </p:sp>
      <p:sp>
        <p:nvSpPr>
          <p:cNvPr id="22" name="!!no4"/>
          <p:cNvSpPr/>
          <p:nvPr/>
        </p:nvSpPr>
        <p:spPr>
          <a:xfrm>
            <a:off x="3462560" y="18427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296211" y="1578118"/>
            <a:ext cx="214981" cy="214981"/>
          </a:xfrm>
          <a:prstGeom prst="ellipse">
            <a:avLst/>
          </a:prstGeom>
          <a:solidFill>
            <a:srgbClr val="FFFFFF"/>
          </a:solidFill>
          <a:ln w="19050">
            <a:solidFill>
              <a:srgbClr val="14283A"/>
            </a:solidFill>
            <a:prstDash val="solid"/>
          </a:ln>
        </p:spPr>
      </p:sp>
      <p:sp>
        <p:nvSpPr>
          <p:cNvPr id="24" name="!!no5"/>
          <p:cNvSpPr/>
          <p:nvPr/>
        </p:nvSpPr>
        <p:spPr>
          <a:xfrm>
            <a:off x="1296211"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3627931" y="1826174"/>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7" name="notebox-52"/>
          <p:cNvSpPr/>
          <p:nvPr/>
        </p:nvSpPr>
        <p:spPr>
          <a:xfrm>
            <a:off x="4911495" y="2606040"/>
            <a:ext cx="3821025" cy="1143000"/>
          </a:xfrm>
          <a:prstGeom prst="roundRect">
            <a:avLst>
              <a:gd name="adj" fmla="val 4800"/>
            </a:avLst>
          </a:prstGeom>
          <a:solidFill>
            <a:srgbClr val="E3EDF2"/>
          </a:solidFill>
          <a:ln/>
        </p:spPr>
      </p:sp>
      <p:sp>
        <p:nvSpPr>
          <p:cNvPr id="28" name="notelbl-5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29" name="note-5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Attack the closeout — the third drive in twelve seconds, against a defense that never got set.</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5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53"/>
          <p:cNvSpPr/>
          <p:nvPr/>
        </p:nvSpPr>
        <p:spPr>
          <a:xfrm flipH="1" flipV="1">
            <a:off x="1511192" y="1611192"/>
            <a:ext cx="2166350" cy="264592"/>
          </a:xfrm>
          <a:prstGeom prst="line">
            <a:avLst/>
          </a:prstGeom>
          <a:noFill/>
          <a:ln w="19050">
            <a:solidFill>
              <a:srgbClr val="2E7391"/>
            </a:solidFill>
            <a:prstDash val="dash"/>
            <a:tailEnd type="triangle"/>
          </a:ln>
        </p:spPr>
      </p:sp>
      <p:sp>
        <p:nvSpPr>
          <p:cNvPr id="14"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5"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577830" y="2363627"/>
            <a:ext cx="214981" cy="214981"/>
          </a:xfrm>
          <a:prstGeom prst="ellipse">
            <a:avLst/>
          </a:prstGeom>
          <a:solidFill>
            <a:srgbClr val="FFFFFF"/>
          </a:solidFill>
          <a:ln w="19050">
            <a:solidFill>
              <a:srgbClr val="14283A"/>
            </a:solidFill>
            <a:prstDash val="solid"/>
          </a:ln>
        </p:spPr>
      </p:sp>
      <p:sp>
        <p:nvSpPr>
          <p:cNvPr id="17" name="!!no2"/>
          <p:cNvSpPr/>
          <p:nvPr/>
        </p:nvSpPr>
        <p:spPr>
          <a:xfrm>
            <a:off x="2577830" y="236362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19"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462560" y="1842711"/>
            <a:ext cx="214981" cy="214981"/>
          </a:xfrm>
          <a:prstGeom prst="ellipse">
            <a:avLst/>
          </a:prstGeom>
          <a:solidFill>
            <a:srgbClr val="FFFFFF"/>
          </a:solidFill>
          <a:ln w="19050">
            <a:solidFill>
              <a:srgbClr val="14283A"/>
            </a:solidFill>
            <a:prstDash val="solid"/>
          </a:ln>
        </p:spPr>
      </p:sp>
      <p:sp>
        <p:nvSpPr>
          <p:cNvPr id="21" name="!!no4"/>
          <p:cNvSpPr/>
          <p:nvPr/>
        </p:nvSpPr>
        <p:spPr>
          <a:xfrm>
            <a:off x="3462560" y="184271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296211" y="1578118"/>
            <a:ext cx="214981" cy="214981"/>
          </a:xfrm>
          <a:prstGeom prst="ellipse">
            <a:avLst/>
          </a:prstGeom>
          <a:solidFill>
            <a:srgbClr val="FFFFFF"/>
          </a:solidFill>
          <a:ln w="19050">
            <a:solidFill>
              <a:srgbClr val="14283A"/>
            </a:solidFill>
            <a:prstDash val="solid"/>
          </a:ln>
        </p:spPr>
      </p:sp>
      <p:sp>
        <p:nvSpPr>
          <p:cNvPr id="23" name="!!no5"/>
          <p:cNvSpPr/>
          <p:nvPr/>
        </p:nvSpPr>
        <p:spPr>
          <a:xfrm>
            <a:off x="1296211" y="157811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461581" y="156158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6" name="notebox-53"/>
          <p:cNvSpPr/>
          <p:nvPr/>
        </p:nvSpPr>
        <p:spPr>
          <a:xfrm>
            <a:off x="4911495" y="2606040"/>
            <a:ext cx="3821025" cy="1143000"/>
          </a:xfrm>
          <a:prstGeom prst="roundRect">
            <a:avLst>
              <a:gd name="adj" fmla="val 4800"/>
            </a:avLst>
          </a:prstGeom>
          <a:solidFill>
            <a:srgbClr val="E3EDF2"/>
          </a:solidFill>
          <a:ln/>
        </p:spPr>
      </p:sp>
      <p:sp>
        <p:nvSpPr>
          <p:cNvPr id="27" name="notelbl-5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28" name="note-5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rim protector commits — so the dunker eats. Dump-off, layup or foul. This pass is why 5 lives down there.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AASAA</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Dribble Drive Motion (Walberg · Calipari)</a:t>
            </a:r>
            <a:endParaRPr lang="en-US" sz="2200" dirty="0"/>
          </a:p>
        </p:txBody>
      </p:sp>
      <p:sp>
        <p:nvSpPr>
          <p:cNvPr id="4" name="ph-5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7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4-0"/>
          <p:cNvSpPr/>
          <p:nvPr/>
        </p:nvSpPr>
        <p:spPr>
          <a:xfrm flipV="1">
            <a:off x="3570051" y="1669072"/>
            <a:ext cx="479574" cy="281129"/>
          </a:xfrm>
          <a:prstGeom prst="line">
            <a:avLst/>
          </a:prstGeom>
          <a:noFill/>
          <a:ln w="19050">
            <a:solidFill>
              <a:srgbClr val="14283A"/>
            </a:solidFill>
            <a:prstDash val="solid"/>
          </a:ln>
        </p:spPr>
      </p:sp>
      <p:sp>
        <p:nvSpPr>
          <p:cNvPr id="14" name="tr-54-0"/>
          <p:cNvSpPr/>
          <p:nvPr/>
        </p:nvSpPr>
        <p:spPr>
          <a:xfrm flipV="1">
            <a:off x="4049625" y="1478896"/>
            <a:ext cx="148833" cy="190176"/>
          </a:xfrm>
          <a:prstGeom prst="line">
            <a:avLst/>
          </a:prstGeom>
          <a:noFill/>
          <a:ln w="19050">
            <a:solidFill>
              <a:srgbClr val="14283A"/>
            </a:solidFill>
            <a:prstDash val="solid"/>
            <a:tailEnd type="triangle"/>
          </a:ln>
        </p:spPr>
      </p:sp>
      <p:sp>
        <p:nvSpPr>
          <p:cNvPr id="15" name="tr-54-1"/>
          <p:cNvSpPr/>
          <p:nvPr/>
        </p:nvSpPr>
        <p:spPr>
          <a:xfrm>
            <a:off x="2685320" y="2471117"/>
            <a:ext cx="454768" cy="1298156"/>
          </a:xfrm>
          <a:prstGeom prst="line">
            <a:avLst/>
          </a:prstGeom>
          <a:noFill/>
          <a:ln w="19050">
            <a:solidFill>
              <a:srgbClr val="14283A"/>
            </a:solidFill>
            <a:prstDash val="solid"/>
            <a:tailEnd type="triangle"/>
          </a:ln>
        </p:spPr>
      </p:sp>
      <p:sp>
        <p:nvSpPr>
          <p:cNvPr id="16" name="tr-54-2"/>
          <p:cNvSpPr/>
          <p:nvPr/>
        </p:nvSpPr>
        <p:spPr>
          <a:xfrm>
            <a:off x="1403701" y="1685609"/>
            <a:ext cx="413426" cy="16537"/>
          </a:xfrm>
          <a:prstGeom prst="line">
            <a:avLst/>
          </a:prstGeom>
          <a:noFill/>
          <a:ln w="19050">
            <a:solidFill>
              <a:srgbClr val="14283A"/>
            </a:solidFill>
            <a:prstDash val="solid"/>
            <a:tailEnd type="triangle"/>
          </a:ln>
        </p:spPr>
      </p:sp>
      <p:sp>
        <p:nvSpPr>
          <p:cNvPr id="17"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032598" y="3661783"/>
            <a:ext cx="214981" cy="214981"/>
          </a:xfrm>
          <a:prstGeom prst="ellipse">
            <a:avLst/>
          </a:prstGeom>
          <a:solidFill>
            <a:srgbClr val="FFFFFF"/>
          </a:solidFill>
          <a:ln w="19050">
            <a:solidFill>
              <a:srgbClr val="14283A"/>
            </a:solidFill>
            <a:prstDash val="solid"/>
          </a:ln>
        </p:spPr>
      </p:sp>
      <p:sp>
        <p:nvSpPr>
          <p:cNvPr id="20" name="!!no2"/>
          <p:cNvSpPr/>
          <p:nvPr/>
        </p:nvSpPr>
        <p:spPr>
          <a:xfrm>
            <a:off x="3032598"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1668294" y="3628709"/>
            <a:ext cx="214981" cy="214981"/>
          </a:xfrm>
          <a:prstGeom prst="ellipse">
            <a:avLst/>
          </a:prstGeom>
          <a:solidFill>
            <a:srgbClr val="FFFFFF"/>
          </a:solidFill>
          <a:ln w="19050">
            <a:solidFill>
              <a:srgbClr val="14283A"/>
            </a:solidFill>
            <a:prstDash val="solid"/>
          </a:ln>
        </p:spPr>
      </p:sp>
      <p:sp>
        <p:nvSpPr>
          <p:cNvPr id="22" name="!!no3"/>
          <p:cNvSpPr/>
          <p:nvPr/>
        </p:nvSpPr>
        <p:spPr>
          <a:xfrm>
            <a:off x="1668294" y="362870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1709636" y="1594655"/>
            <a:ext cx="214981" cy="214981"/>
          </a:xfrm>
          <a:prstGeom prst="ellipse">
            <a:avLst/>
          </a:prstGeom>
          <a:solidFill>
            <a:srgbClr val="FFFFFF"/>
          </a:solidFill>
          <a:ln w="19050">
            <a:solidFill>
              <a:srgbClr val="14283A"/>
            </a:solidFill>
            <a:prstDash val="solid"/>
          </a:ln>
        </p:spPr>
      </p:sp>
      <p:sp>
        <p:nvSpPr>
          <p:cNvPr id="26" name="!!no5"/>
          <p:cNvSpPr/>
          <p:nvPr/>
        </p:nvSpPr>
        <p:spPr>
          <a:xfrm>
            <a:off x="1709636" y="159465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1875006" y="1578118"/>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Vance Walberg invented it, John Calipari made it famous at Memphis and Kentucky: four out, 5 living in the weakside short corner, and NO entry pass — the offense is a chain of drives. Walberg called it AASAA: Attack, Attack, Skip, Attack, Attack. Every drive collapses the defense a little more until the rim, the corner three, or the dunker dump-off appears.</a:t>
            </a:r>
            <a:endParaRPr lang="en-US" sz="950" dirty="0"/>
          </a:p>
        </p:txBody>
      </p:sp>
      <p:sp>
        <p:nvSpPr>
          <p:cNvPr id="29" name="notebox-54"/>
          <p:cNvSpPr/>
          <p:nvPr/>
        </p:nvSpPr>
        <p:spPr>
          <a:xfrm>
            <a:off x="4911495" y="2606040"/>
            <a:ext cx="3821025" cy="1143000"/>
          </a:xfrm>
          <a:prstGeom prst="roundRect">
            <a:avLst>
              <a:gd name="adj" fmla="val 4800"/>
            </a:avLst>
          </a:prstGeom>
          <a:solidFill>
            <a:srgbClr val="E3EDF2"/>
          </a:solidFill>
          <a:ln/>
        </p:spPr>
      </p:sp>
      <p:sp>
        <p:nvSpPr>
          <p:cNvPr id="30" name="notelbl-5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7</a:t>
            </a:r>
            <a:endParaRPr lang="en-US" sz="900" dirty="0"/>
          </a:p>
        </p:txBody>
      </p:sp>
      <p:sp>
        <p:nvSpPr>
          <p:cNvPr id="31" name="note-5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And the reset is automatic: two slots, two corners, 5 opposite the ball — the opening shape, flipped. Attack, attack, skip, attack, attack. Forever.</a:t>
            </a:r>
            <a:endParaRPr lang="en-US" sz="1050" dirty="0"/>
          </a:p>
        </p:txBody>
      </p:sp>
      <p:sp>
        <p:nvSpPr>
          <p:cNvPr id="32" name="kp-54"/>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3" name="kpl-54"/>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Drive to score, not to pass — the kick-up is what the defense GIVES, never the plan.</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driver who picks up loops out to the empty corner: spacing refills itself.</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5 lives opposite the ball, always: his defender can never both protect the rim and find him.</a:t>
            </a:r>
            <a:endParaRPr lang="en-US" sz="8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5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4"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16"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965470" y="2901080"/>
            <a:ext cx="214981" cy="214981"/>
          </a:xfrm>
          <a:prstGeom prst="ellipse">
            <a:avLst/>
          </a:prstGeom>
          <a:solidFill>
            <a:srgbClr val="FFFFFF"/>
          </a:solidFill>
          <a:ln w="19050">
            <a:solidFill>
              <a:srgbClr val="14283A"/>
            </a:solidFill>
            <a:prstDash val="solid"/>
          </a:ln>
        </p:spPr>
      </p:sp>
      <p:sp>
        <p:nvSpPr>
          <p:cNvPr id="18" name="!!no3"/>
          <p:cNvSpPr/>
          <p:nvPr/>
        </p:nvSpPr>
        <p:spPr>
          <a:xfrm>
            <a:off x="965470"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2"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5" name="notebox-55"/>
          <p:cNvSpPr/>
          <p:nvPr/>
        </p:nvSpPr>
        <p:spPr>
          <a:xfrm>
            <a:off x="4911495" y="2606040"/>
            <a:ext cx="3821025" cy="1143000"/>
          </a:xfrm>
          <a:prstGeom prst="roundRect">
            <a:avLst>
              <a:gd name="adj" fmla="val 4800"/>
            </a:avLst>
          </a:prstGeom>
          <a:solidFill>
            <a:srgbClr val="E3EDF2"/>
          </a:solidFill>
          <a:ln/>
        </p:spPr>
      </p:sp>
      <p:sp>
        <p:nvSpPr>
          <p:cNvPr id="26" name="notelbl-5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5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The half-court base when you have one athletic big and guards who can read coverages. Every possession produces a PnR advantage somewhere; the reversal IS the counter. Animation runs the full side-to-side chain back to the opening picture.</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5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6-0"/>
          <p:cNvSpPr/>
          <p:nvPr/>
        </p:nvSpPr>
        <p:spPr>
          <a:xfrm>
            <a:off x="2933376" y="1892322"/>
            <a:ext cx="744166" cy="785509"/>
          </a:xfrm>
          <a:prstGeom prst="line">
            <a:avLst/>
          </a:prstGeom>
          <a:noFill/>
          <a:ln w="44450">
            <a:solidFill>
              <a:srgbClr val="2E7391">
                <a:alpha val="65000"/>
              </a:srgbClr>
            </a:solidFill>
            <a:prstDash val="solid"/>
            <a:tailEnd type="oval"/>
          </a:ln>
        </p:spPr>
      </p:sp>
      <p:sp>
        <p:nvSpPr>
          <p:cNvPr id="14" name="trp-56"/>
          <p:cNvSpPr/>
          <p:nvPr/>
        </p:nvSpPr>
        <p:spPr>
          <a:xfrm flipV="1">
            <a:off x="2586098" y="2934154"/>
            <a:ext cx="1405647" cy="868194"/>
          </a:xfrm>
          <a:prstGeom prst="line">
            <a:avLst/>
          </a:prstGeom>
          <a:noFill/>
          <a:ln w="19050">
            <a:solidFill>
              <a:srgbClr val="2E7391"/>
            </a:solidFill>
            <a:prstDash val="dash"/>
            <a:tailEnd type="triangle"/>
          </a:ln>
        </p:spPr>
      </p:sp>
      <p:sp>
        <p:nvSpPr>
          <p:cNvPr id="15" name="!!o1"/>
          <p:cNvSpPr/>
          <p:nvPr/>
        </p:nvSpPr>
        <p:spPr>
          <a:xfrm>
            <a:off x="2371117" y="3769274"/>
            <a:ext cx="214981" cy="214981"/>
          </a:xfrm>
          <a:prstGeom prst="ellipse">
            <a:avLst/>
          </a:prstGeom>
          <a:solidFill>
            <a:srgbClr val="FFFFFF"/>
          </a:solidFill>
          <a:ln w="19050">
            <a:solidFill>
              <a:srgbClr val="14283A"/>
            </a:solidFill>
            <a:prstDash val="solid"/>
          </a:ln>
        </p:spPr>
      </p:sp>
      <p:sp>
        <p:nvSpPr>
          <p:cNvPr id="16" name="!!no1"/>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18"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965470" y="2901080"/>
            <a:ext cx="214981" cy="214981"/>
          </a:xfrm>
          <a:prstGeom prst="ellipse">
            <a:avLst/>
          </a:prstGeom>
          <a:solidFill>
            <a:srgbClr val="FFFFFF"/>
          </a:solidFill>
          <a:ln w="19050">
            <a:solidFill>
              <a:srgbClr val="14283A"/>
            </a:solidFill>
            <a:prstDash val="solid"/>
          </a:ln>
        </p:spPr>
      </p:sp>
      <p:sp>
        <p:nvSpPr>
          <p:cNvPr id="20" name="!!no3"/>
          <p:cNvSpPr/>
          <p:nvPr/>
        </p:nvSpPr>
        <p:spPr>
          <a:xfrm>
            <a:off x="965470"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3570051" y="2570339"/>
            <a:ext cx="214981" cy="214981"/>
          </a:xfrm>
          <a:prstGeom prst="ellipse">
            <a:avLst/>
          </a:prstGeom>
          <a:solidFill>
            <a:srgbClr val="FFFFFF"/>
          </a:solidFill>
          <a:ln w="19050">
            <a:solidFill>
              <a:srgbClr val="14283A"/>
            </a:solidFill>
            <a:prstDash val="solid"/>
          </a:ln>
        </p:spPr>
      </p:sp>
      <p:sp>
        <p:nvSpPr>
          <p:cNvPr id="24" name="!!no5"/>
          <p:cNvSpPr/>
          <p:nvPr/>
        </p:nvSpPr>
        <p:spPr>
          <a:xfrm>
            <a:off x="3570051" y="257033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3942134" y="2884543"/>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7" name="notebox-56"/>
          <p:cNvSpPr/>
          <p:nvPr/>
        </p:nvSpPr>
        <p:spPr>
          <a:xfrm>
            <a:off x="4911495" y="2606040"/>
            <a:ext cx="3821025" cy="1143000"/>
          </a:xfrm>
          <a:prstGeom prst="roundRect">
            <a:avLst>
              <a:gd name="adj" fmla="val 4800"/>
            </a:avLst>
          </a:prstGeom>
          <a:solidFill>
            <a:srgbClr val="E3EDF2"/>
          </a:solidFill>
          <a:ln/>
        </p:spPr>
      </p:sp>
      <p:sp>
        <p:nvSpPr>
          <p:cNvPr id="28" name="notelbl-5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9" name="note-5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 and 5 is already sprinting into the ball screen. The offense is a chain of these.</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5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7-0"/>
          <p:cNvSpPr/>
          <p:nvPr/>
        </p:nvSpPr>
        <p:spPr>
          <a:xfrm flipH="1" flipV="1">
            <a:off x="3305459" y="2636488"/>
            <a:ext cx="578796" cy="372083"/>
          </a:xfrm>
          <a:prstGeom prst="line">
            <a:avLst/>
          </a:prstGeom>
          <a:noFill/>
          <a:ln w="19050">
            <a:solidFill>
              <a:srgbClr val="14283A"/>
            </a:solidFill>
            <a:prstDash val="sysDot"/>
          </a:ln>
        </p:spPr>
      </p:sp>
      <p:sp>
        <p:nvSpPr>
          <p:cNvPr id="14" name="tr-57-0"/>
          <p:cNvSpPr/>
          <p:nvPr/>
        </p:nvSpPr>
        <p:spPr>
          <a:xfrm flipH="1" flipV="1">
            <a:off x="2991255" y="2363627"/>
            <a:ext cx="314203" cy="272861"/>
          </a:xfrm>
          <a:prstGeom prst="line">
            <a:avLst/>
          </a:prstGeom>
          <a:noFill/>
          <a:ln w="19050">
            <a:solidFill>
              <a:srgbClr val="14283A"/>
            </a:solidFill>
            <a:prstDash val="sysDot"/>
            <a:tailEnd type="triangle"/>
          </a:ln>
        </p:spPr>
      </p:sp>
      <p:sp>
        <p:nvSpPr>
          <p:cNvPr id="15" name="tr-57-1"/>
          <p:cNvSpPr/>
          <p:nvPr/>
        </p:nvSpPr>
        <p:spPr>
          <a:xfrm flipH="1" flipV="1">
            <a:off x="3264116" y="1975007"/>
            <a:ext cx="413426" cy="702823"/>
          </a:xfrm>
          <a:prstGeom prst="line">
            <a:avLst/>
          </a:prstGeom>
          <a:noFill/>
          <a:ln w="19050">
            <a:solidFill>
              <a:srgbClr val="14283A"/>
            </a:solidFill>
            <a:prstDash val="solid"/>
          </a:ln>
        </p:spPr>
      </p:sp>
      <p:sp>
        <p:nvSpPr>
          <p:cNvPr id="16" name="tr-57-1"/>
          <p:cNvSpPr/>
          <p:nvPr/>
        </p:nvSpPr>
        <p:spPr>
          <a:xfrm flipH="1" flipV="1">
            <a:off x="2892033" y="1768294"/>
            <a:ext cx="372083" cy="206713"/>
          </a:xfrm>
          <a:prstGeom prst="line">
            <a:avLst/>
          </a:prstGeom>
          <a:noFill/>
          <a:ln w="19050">
            <a:solidFill>
              <a:srgbClr val="14283A"/>
            </a:solidFill>
            <a:prstDash val="solid"/>
            <a:tailEnd type="triangle"/>
          </a:ln>
        </p:spPr>
      </p:sp>
      <p:sp>
        <p:nvSpPr>
          <p:cNvPr id="17" name="tr-57-2"/>
          <p:cNvSpPr/>
          <p:nvPr/>
        </p:nvSpPr>
        <p:spPr>
          <a:xfrm flipV="1">
            <a:off x="2478608" y="3752737"/>
            <a:ext cx="661481" cy="124028"/>
          </a:xfrm>
          <a:prstGeom prst="line">
            <a:avLst/>
          </a:prstGeom>
          <a:noFill/>
          <a:ln w="19050">
            <a:solidFill>
              <a:srgbClr val="14283A"/>
            </a:solidFill>
            <a:prstDash val="solid"/>
            <a:tailEnd type="triangle"/>
          </a:ln>
        </p:spPr>
      </p:sp>
      <p:sp>
        <p:nvSpPr>
          <p:cNvPr id="18" name="tr-57-3"/>
          <p:cNvSpPr/>
          <p:nvPr/>
        </p:nvSpPr>
        <p:spPr>
          <a:xfrm>
            <a:off x="1072961" y="3008571"/>
            <a:ext cx="1405647" cy="826851"/>
          </a:xfrm>
          <a:prstGeom prst="line">
            <a:avLst/>
          </a:prstGeom>
          <a:noFill/>
          <a:ln w="19050">
            <a:solidFill>
              <a:srgbClr val="14283A"/>
            </a:solidFill>
            <a:prstDash val="solid"/>
            <a:tailEnd type="triangle"/>
          </a:ln>
        </p:spPr>
      </p:sp>
      <p:sp>
        <p:nvSpPr>
          <p:cNvPr id="19" name="tr-57-4"/>
          <p:cNvSpPr/>
          <p:nvPr/>
        </p:nvSpPr>
        <p:spPr>
          <a:xfrm>
            <a:off x="758757" y="1478896"/>
            <a:ext cx="272861" cy="1488332"/>
          </a:xfrm>
          <a:prstGeom prst="line">
            <a:avLst/>
          </a:prstGeom>
          <a:noFill/>
          <a:ln w="19050">
            <a:solidFill>
              <a:srgbClr val="14283A"/>
            </a:solidFill>
            <a:prstDash val="solid"/>
            <a:tailEnd type="triangle"/>
          </a:ln>
        </p:spPr>
      </p:sp>
      <p:sp>
        <p:nvSpPr>
          <p:cNvPr id="20"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21"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2"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23"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4" name="!!o3"/>
          <p:cNvSpPr/>
          <p:nvPr/>
        </p:nvSpPr>
        <p:spPr>
          <a:xfrm>
            <a:off x="2371117" y="3727931"/>
            <a:ext cx="214981" cy="214981"/>
          </a:xfrm>
          <a:prstGeom prst="ellipse">
            <a:avLst/>
          </a:prstGeom>
          <a:solidFill>
            <a:srgbClr val="FFFFFF"/>
          </a:solidFill>
          <a:ln w="19050">
            <a:solidFill>
              <a:srgbClr val="14283A"/>
            </a:solidFill>
            <a:prstDash val="solid"/>
          </a:ln>
        </p:spPr>
      </p:sp>
      <p:sp>
        <p:nvSpPr>
          <p:cNvPr id="25" name="!!no3"/>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6" name="!!o4"/>
          <p:cNvSpPr/>
          <p:nvPr/>
        </p:nvSpPr>
        <p:spPr>
          <a:xfrm>
            <a:off x="924128" y="2859737"/>
            <a:ext cx="214981" cy="214981"/>
          </a:xfrm>
          <a:prstGeom prst="ellipse">
            <a:avLst/>
          </a:prstGeom>
          <a:solidFill>
            <a:srgbClr val="FFFFFF"/>
          </a:solidFill>
          <a:ln w="19050">
            <a:solidFill>
              <a:srgbClr val="14283A"/>
            </a:solidFill>
            <a:prstDash val="solid"/>
          </a:ln>
        </p:spPr>
      </p:sp>
      <p:sp>
        <p:nvSpPr>
          <p:cNvPr id="27" name="!!no4"/>
          <p:cNvSpPr/>
          <p:nvPr/>
        </p:nvSpPr>
        <p:spPr>
          <a:xfrm>
            <a:off x="924128"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8" name="!!o5"/>
          <p:cNvSpPr/>
          <p:nvPr/>
        </p:nvSpPr>
        <p:spPr>
          <a:xfrm>
            <a:off x="2784543" y="1660803"/>
            <a:ext cx="214981" cy="214981"/>
          </a:xfrm>
          <a:prstGeom prst="ellipse">
            <a:avLst/>
          </a:prstGeom>
          <a:solidFill>
            <a:srgbClr val="FFFFFF"/>
          </a:solidFill>
          <a:ln w="19050">
            <a:solidFill>
              <a:srgbClr val="14283A"/>
            </a:solidFill>
            <a:prstDash val="solid"/>
          </a:ln>
        </p:spPr>
      </p:sp>
      <p:sp>
        <p:nvSpPr>
          <p:cNvPr id="29" name="!!no5"/>
          <p:cNvSpPr/>
          <p:nvPr/>
        </p:nvSpPr>
        <p:spPr>
          <a:xfrm>
            <a:off x="2784543" y="16608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30" name="!!ball"/>
          <p:cNvSpPr/>
          <p:nvPr/>
        </p:nvSpPr>
        <p:spPr>
          <a:xfrm>
            <a:off x="3049135" y="2239599"/>
            <a:ext cx="99222" cy="99222"/>
          </a:xfrm>
          <a:prstGeom prst="ellipse">
            <a:avLst/>
          </a:prstGeom>
          <a:solidFill>
            <a:srgbClr val="D9641E"/>
          </a:solidFill>
          <a:ln w="9525">
            <a:solidFill>
              <a:srgbClr val="B04E12"/>
            </a:solidFill>
            <a:prstDash val="solid"/>
          </a:ln>
        </p:spPr>
      </p:sp>
      <p:sp>
        <p:nvSpPr>
          <p:cNvPr id="31"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32" name="notebox-57"/>
          <p:cNvSpPr/>
          <p:nvPr/>
        </p:nvSpPr>
        <p:spPr>
          <a:xfrm>
            <a:off x="4911495" y="2606040"/>
            <a:ext cx="3821025" cy="1143000"/>
          </a:xfrm>
          <a:prstGeom prst="roundRect">
            <a:avLst>
              <a:gd name="adj" fmla="val 4800"/>
            </a:avLst>
          </a:prstGeom>
          <a:solidFill>
            <a:srgbClr val="E3EDF2"/>
          </a:solidFill>
          <a:ln/>
        </p:spPr>
      </p:sp>
      <p:sp>
        <p:nvSpPr>
          <p:cNvPr id="33" name="notelbl-5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4" name="note-5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 and roll into an empty lane — and every perimeter player shifts one spot behind the ball. Read: rim, pocket, corners.</a:t>
            </a:r>
            <a:endParaRPr lang="en-US" sz="1050" dirty="0"/>
          </a:p>
        </p:txBody>
      </p:sp>
      <p:sp>
        <p:nvSpPr>
          <p:cNvPr id="3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5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58"/>
          <p:cNvSpPr/>
          <p:nvPr/>
        </p:nvSpPr>
        <p:spPr>
          <a:xfrm flipH="1">
            <a:off x="2586098" y="2289210"/>
            <a:ext cx="512648" cy="1471795"/>
          </a:xfrm>
          <a:prstGeom prst="line">
            <a:avLst/>
          </a:prstGeom>
          <a:noFill/>
          <a:ln w="19050">
            <a:solidFill>
              <a:srgbClr val="2E7391"/>
            </a:solidFill>
            <a:prstDash val="dash"/>
            <a:tailEnd type="triangle"/>
          </a:ln>
        </p:spPr>
      </p:sp>
      <p:sp>
        <p:nvSpPr>
          <p:cNvPr id="14"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5"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17"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371117" y="3727931"/>
            <a:ext cx="214981" cy="214981"/>
          </a:xfrm>
          <a:prstGeom prst="ellipse">
            <a:avLst/>
          </a:prstGeom>
          <a:solidFill>
            <a:srgbClr val="FFFFFF"/>
          </a:solidFill>
          <a:ln w="19050">
            <a:solidFill>
              <a:srgbClr val="14283A"/>
            </a:solidFill>
            <a:prstDash val="solid"/>
          </a:ln>
        </p:spPr>
      </p:sp>
      <p:sp>
        <p:nvSpPr>
          <p:cNvPr id="19" name="!!no3"/>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924128" y="2859737"/>
            <a:ext cx="214981" cy="214981"/>
          </a:xfrm>
          <a:prstGeom prst="ellipse">
            <a:avLst/>
          </a:prstGeom>
          <a:solidFill>
            <a:srgbClr val="FFFFFF"/>
          </a:solidFill>
          <a:ln w="19050">
            <a:solidFill>
              <a:srgbClr val="14283A"/>
            </a:solidFill>
            <a:prstDash val="solid"/>
          </a:ln>
        </p:spPr>
      </p:sp>
      <p:sp>
        <p:nvSpPr>
          <p:cNvPr id="21" name="!!no4"/>
          <p:cNvSpPr/>
          <p:nvPr/>
        </p:nvSpPr>
        <p:spPr>
          <a:xfrm>
            <a:off x="924128"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784543" y="1660803"/>
            <a:ext cx="214981" cy="214981"/>
          </a:xfrm>
          <a:prstGeom prst="ellipse">
            <a:avLst/>
          </a:prstGeom>
          <a:solidFill>
            <a:srgbClr val="FFFFFF"/>
          </a:solidFill>
          <a:ln w="19050">
            <a:solidFill>
              <a:srgbClr val="14283A"/>
            </a:solidFill>
            <a:prstDash val="solid"/>
          </a:ln>
        </p:spPr>
      </p:sp>
      <p:sp>
        <p:nvSpPr>
          <p:cNvPr id="23" name="!!no5"/>
          <p:cNvSpPr/>
          <p:nvPr/>
        </p:nvSpPr>
        <p:spPr>
          <a:xfrm>
            <a:off x="2784543" y="16608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711394"/>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6" name="notebox-58"/>
          <p:cNvSpPr/>
          <p:nvPr/>
        </p:nvSpPr>
        <p:spPr>
          <a:xfrm>
            <a:off x="4911495" y="2606040"/>
            <a:ext cx="3821025" cy="1143000"/>
          </a:xfrm>
          <a:prstGeom prst="roundRect">
            <a:avLst>
              <a:gd name="adj" fmla="val 4800"/>
            </a:avLst>
          </a:prstGeom>
          <a:solidFill>
            <a:srgbClr val="E3EDF2"/>
          </a:solidFill>
          <a:ln/>
        </p:spPr>
      </p:sp>
      <p:sp>
        <p:nvSpPr>
          <p:cNvPr id="27" name="notelbl-5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5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Nothing clean? Kick back. The reversal isn’t a failure — it’s the trigger for the next screen.</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5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59-0"/>
          <p:cNvSpPr/>
          <p:nvPr/>
        </p:nvSpPr>
        <p:spPr>
          <a:xfrm flipH="1">
            <a:off x="2395923" y="1768294"/>
            <a:ext cx="496111" cy="82685"/>
          </a:xfrm>
          <a:prstGeom prst="line">
            <a:avLst/>
          </a:prstGeom>
          <a:noFill/>
          <a:ln w="44450">
            <a:solidFill>
              <a:srgbClr val="2E7391">
                <a:alpha val="65000"/>
              </a:srgbClr>
            </a:solidFill>
            <a:prstDash val="solid"/>
          </a:ln>
        </p:spPr>
      </p:sp>
      <p:sp>
        <p:nvSpPr>
          <p:cNvPr id="14" name="tr-59-0"/>
          <p:cNvSpPr/>
          <p:nvPr/>
        </p:nvSpPr>
        <p:spPr>
          <a:xfrm flipH="1">
            <a:off x="1668294" y="1850979"/>
            <a:ext cx="727629" cy="868194"/>
          </a:xfrm>
          <a:prstGeom prst="line">
            <a:avLst/>
          </a:prstGeom>
          <a:noFill/>
          <a:ln w="44450">
            <a:solidFill>
              <a:srgbClr val="2E7391">
                <a:alpha val="65000"/>
              </a:srgbClr>
            </a:solidFill>
            <a:prstDash val="solid"/>
            <a:tailEnd type="oval"/>
          </a:ln>
        </p:spPr>
      </p:sp>
      <p:sp>
        <p:nvSpPr>
          <p:cNvPr id="15" name="trp-59"/>
          <p:cNvSpPr/>
          <p:nvPr/>
        </p:nvSpPr>
        <p:spPr>
          <a:xfrm flipH="1" flipV="1">
            <a:off x="1139109" y="2892811"/>
            <a:ext cx="1446989" cy="868194"/>
          </a:xfrm>
          <a:prstGeom prst="line">
            <a:avLst/>
          </a:prstGeom>
          <a:noFill/>
          <a:ln w="19050">
            <a:solidFill>
              <a:srgbClr val="2E7391"/>
            </a:solidFill>
            <a:prstDash val="dash"/>
            <a:tailEnd type="triangle"/>
          </a:ln>
        </p:spPr>
      </p:sp>
      <p:sp>
        <p:nvSpPr>
          <p:cNvPr id="16"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7"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883765" y="2256136"/>
            <a:ext cx="214981" cy="214981"/>
          </a:xfrm>
          <a:prstGeom prst="ellipse">
            <a:avLst/>
          </a:prstGeom>
          <a:solidFill>
            <a:srgbClr val="FFFFFF"/>
          </a:solidFill>
          <a:ln w="19050">
            <a:solidFill>
              <a:srgbClr val="14283A"/>
            </a:solidFill>
            <a:prstDash val="solid"/>
          </a:ln>
        </p:spPr>
      </p:sp>
      <p:sp>
        <p:nvSpPr>
          <p:cNvPr id="19" name="!!no2"/>
          <p:cNvSpPr/>
          <p:nvPr/>
        </p:nvSpPr>
        <p:spPr>
          <a:xfrm>
            <a:off x="2883765"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2371117" y="3727931"/>
            <a:ext cx="214981" cy="214981"/>
          </a:xfrm>
          <a:prstGeom prst="ellipse">
            <a:avLst/>
          </a:prstGeom>
          <a:solidFill>
            <a:srgbClr val="FFFFFF"/>
          </a:solidFill>
          <a:ln w="19050">
            <a:solidFill>
              <a:srgbClr val="14283A"/>
            </a:solidFill>
            <a:prstDash val="solid"/>
          </a:ln>
        </p:spPr>
      </p:sp>
      <p:sp>
        <p:nvSpPr>
          <p:cNvPr id="21" name="!!no3"/>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924128" y="2859737"/>
            <a:ext cx="214981" cy="214981"/>
          </a:xfrm>
          <a:prstGeom prst="ellipse">
            <a:avLst/>
          </a:prstGeom>
          <a:solidFill>
            <a:srgbClr val="FFFFFF"/>
          </a:solidFill>
          <a:ln w="19050">
            <a:solidFill>
              <a:srgbClr val="14283A"/>
            </a:solidFill>
            <a:prstDash val="solid"/>
          </a:ln>
        </p:spPr>
      </p:sp>
      <p:sp>
        <p:nvSpPr>
          <p:cNvPr id="23" name="!!no4"/>
          <p:cNvSpPr/>
          <p:nvPr/>
        </p:nvSpPr>
        <p:spPr>
          <a:xfrm>
            <a:off x="924128"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560803" y="2611682"/>
            <a:ext cx="214981" cy="214981"/>
          </a:xfrm>
          <a:prstGeom prst="ellipse">
            <a:avLst/>
          </a:prstGeom>
          <a:solidFill>
            <a:srgbClr val="FFFFFF"/>
          </a:solidFill>
          <a:ln w="19050">
            <a:solidFill>
              <a:srgbClr val="14283A"/>
            </a:solidFill>
            <a:prstDash val="solid"/>
          </a:ln>
        </p:spPr>
      </p:sp>
      <p:sp>
        <p:nvSpPr>
          <p:cNvPr id="25" name="!!no5"/>
          <p:cNvSpPr/>
          <p:nvPr/>
        </p:nvSpPr>
        <p:spPr>
          <a:xfrm>
            <a:off x="1560803" y="261168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089498" y="2843200"/>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8" name="notebox-59"/>
          <p:cNvSpPr/>
          <p:nvPr/>
        </p:nvSpPr>
        <p:spPr>
          <a:xfrm>
            <a:off x="4911495" y="2606040"/>
            <a:ext cx="3821025" cy="1143000"/>
          </a:xfrm>
          <a:prstGeom prst="roundRect">
            <a:avLst>
              <a:gd name="adj" fmla="val 4800"/>
            </a:avLst>
          </a:prstGeom>
          <a:solidFill>
            <a:srgbClr val="E3EDF2"/>
          </a:solidFill>
          <a:ln/>
        </p:spPr>
      </p:sp>
      <p:sp>
        <p:nvSpPr>
          <p:cNvPr id="29" name="notelbl-5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0" name="note-5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Swing to the wing while 5 sprints block to block into the next screen. The defense never gets a still frame.</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0"/>
          <p:cNvSpPr/>
          <p:nvPr/>
        </p:nvSpPr>
        <p:spPr>
          <a:xfrm flipV="1">
            <a:off x="2478608" y="2016349"/>
            <a:ext cx="124028" cy="1860415"/>
          </a:xfrm>
          <a:prstGeom prst="line">
            <a:avLst/>
          </a:prstGeom>
          <a:noFill/>
          <a:ln w="19050">
            <a:solidFill>
              <a:srgbClr val="14283A"/>
            </a:solidFill>
            <a:prstDash val="solid"/>
          </a:ln>
        </p:spPr>
      </p:sp>
      <p:sp>
        <p:nvSpPr>
          <p:cNvPr id="14" name="tr-6-0"/>
          <p:cNvSpPr/>
          <p:nvPr/>
        </p:nvSpPr>
        <p:spPr>
          <a:xfrm flipV="1">
            <a:off x="2602635" y="1768294"/>
            <a:ext cx="124028" cy="248055"/>
          </a:xfrm>
          <a:prstGeom prst="line">
            <a:avLst/>
          </a:prstGeom>
          <a:noFill/>
          <a:ln w="19050">
            <a:solidFill>
              <a:srgbClr val="14283A"/>
            </a:solidFill>
            <a:prstDash val="solid"/>
            <a:tailEnd type="triangle"/>
          </a:ln>
        </p:spPr>
      </p:sp>
      <p:sp>
        <p:nvSpPr>
          <p:cNvPr id="15" name="!!o1"/>
          <p:cNvSpPr/>
          <p:nvPr/>
        </p:nvSpPr>
        <p:spPr>
          <a:xfrm>
            <a:off x="2619172" y="1660803"/>
            <a:ext cx="214981" cy="214981"/>
          </a:xfrm>
          <a:prstGeom prst="ellipse">
            <a:avLst/>
          </a:prstGeom>
          <a:solidFill>
            <a:srgbClr val="FFFFFF"/>
          </a:solidFill>
          <a:ln w="19050">
            <a:solidFill>
              <a:srgbClr val="14283A"/>
            </a:solidFill>
            <a:prstDash val="solid"/>
          </a:ln>
        </p:spPr>
      </p:sp>
      <p:sp>
        <p:nvSpPr>
          <p:cNvPr id="16" name="!!no1"/>
          <p:cNvSpPr/>
          <p:nvPr/>
        </p:nvSpPr>
        <p:spPr>
          <a:xfrm>
            <a:off x="2619172" y="166080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8"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1006813" y="3025108"/>
            <a:ext cx="214981" cy="214981"/>
          </a:xfrm>
          <a:prstGeom prst="ellipse">
            <a:avLst/>
          </a:prstGeom>
          <a:solidFill>
            <a:srgbClr val="FFFFFF"/>
          </a:solidFill>
          <a:ln w="19050">
            <a:solidFill>
              <a:srgbClr val="14283A"/>
            </a:solidFill>
            <a:prstDash val="solid"/>
          </a:ln>
        </p:spPr>
      </p:sp>
      <p:sp>
        <p:nvSpPr>
          <p:cNvPr id="20" name="!!no3"/>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651267" y="1371405"/>
            <a:ext cx="214981" cy="214981"/>
          </a:xfrm>
          <a:prstGeom prst="ellipse">
            <a:avLst/>
          </a:prstGeom>
          <a:solidFill>
            <a:srgbClr val="FFFFFF"/>
          </a:solidFill>
          <a:ln w="19050">
            <a:solidFill>
              <a:srgbClr val="14283A"/>
            </a:solidFill>
            <a:prstDash val="solid"/>
          </a:ln>
        </p:spPr>
      </p:sp>
      <p:sp>
        <p:nvSpPr>
          <p:cNvPr id="24" name="!!no5"/>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3900791" y="3008571"/>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7" name="notebox-6"/>
          <p:cNvSpPr/>
          <p:nvPr/>
        </p:nvSpPr>
        <p:spPr>
          <a:xfrm>
            <a:off x="4911495" y="2606040"/>
            <a:ext cx="3821025" cy="1143000"/>
          </a:xfrm>
          <a:prstGeom prst="roundRect">
            <a:avLst>
              <a:gd name="adj" fmla="val 4800"/>
            </a:avLst>
          </a:prstGeom>
          <a:solidFill>
            <a:srgbClr val="E3EDF2"/>
          </a:solidFill>
          <a:ln/>
        </p:spPr>
      </p:sp>
      <p:sp>
        <p:nvSpPr>
          <p:cNvPr id="28" name="notelbl-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passer 45-cuts hard to the rim, eyes on the ball, hands ready for the return pass.</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6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0-0"/>
          <p:cNvSpPr/>
          <p:nvPr/>
        </p:nvSpPr>
        <p:spPr>
          <a:xfrm flipV="1">
            <a:off x="1031618" y="2636488"/>
            <a:ext cx="578796" cy="330740"/>
          </a:xfrm>
          <a:prstGeom prst="line">
            <a:avLst/>
          </a:prstGeom>
          <a:noFill/>
          <a:ln w="19050">
            <a:solidFill>
              <a:srgbClr val="14283A"/>
            </a:solidFill>
            <a:prstDash val="sysDot"/>
          </a:ln>
        </p:spPr>
      </p:sp>
      <p:sp>
        <p:nvSpPr>
          <p:cNvPr id="14" name="tr-60-0"/>
          <p:cNvSpPr/>
          <p:nvPr/>
        </p:nvSpPr>
        <p:spPr>
          <a:xfrm flipV="1">
            <a:off x="1610414" y="2363627"/>
            <a:ext cx="388620" cy="272861"/>
          </a:xfrm>
          <a:prstGeom prst="line">
            <a:avLst/>
          </a:prstGeom>
          <a:noFill/>
          <a:ln w="19050">
            <a:solidFill>
              <a:srgbClr val="14283A"/>
            </a:solidFill>
            <a:prstDash val="sysDot"/>
            <a:tailEnd type="triangle"/>
          </a:ln>
        </p:spPr>
      </p:sp>
      <p:sp>
        <p:nvSpPr>
          <p:cNvPr id="15" name="tr-60-1"/>
          <p:cNvSpPr/>
          <p:nvPr/>
        </p:nvSpPr>
        <p:spPr>
          <a:xfrm flipV="1">
            <a:off x="1668294" y="1975007"/>
            <a:ext cx="363814" cy="744166"/>
          </a:xfrm>
          <a:prstGeom prst="line">
            <a:avLst/>
          </a:prstGeom>
          <a:noFill/>
          <a:ln w="19050">
            <a:solidFill>
              <a:srgbClr val="14283A"/>
            </a:solidFill>
            <a:prstDash val="solid"/>
          </a:ln>
        </p:spPr>
      </p:sp>
      <p:sp>
        <p:nvSpPr>
          <p:cNvPr id="16" name="tr-60-1"/>
          <p:cNvSpPr/>
          <p:nvPr/>
        </p:nvSpPr>
        <p:spPr>
          <a:xfrm flipV="1">
            <a:off x="2032108" y="1784831"/>
            <a:ext cx="264592" cy="190176"/>
          </a:xfrm>
          <a:prstGeom prst="line">
            <a:avLst/>
          </a:prstGeom>
          <a:noFill/>
          <a:ln w="19050">
            <a:solidFill>
              <a:srgbClr val="14283A"/>
            </a:solidFill>
            <a:prstDash val="solid"/>
            <a:tailEnd type="triangle"/>
          </a:ln>
        </p:spPr>
      </p:sp>
      <p:sp>
        <p:nvSpPr>
          <p:cNvPr id="17" name="tr-60-2"/>
          <p:cNvSpPr/>
          <p:nvPr/>
        </p:nvSpPr>
        <p:spPr>
          <a:xfrm flipH="1" flipV="1">
            <a:off x="1817127" y="3752737"/>
            <a:ext cx="661481" cy="82685"/>
          </a:xfrm>
          <a:prstGeom prst="line">
            <a:avLst/>
          </a:prstGeom>
          <a:noFill/>
          <a:ln w="19050">
            <a:solidFill>
              <a:srgbClr val="14283A"/>
            </a:solidFill>
            <a:prstDash val="solid"/>
            <a:tailEnd type="triangle"/>
          </a:ln>
        </p:spPr>
      </p:sp>
      <p:sp>
        <p:nvSpPr>
          <p:cNvPr id="18" name="tr-60-3"/>
          <p:cNvSpPr/>
          <p:nvPr/>
        </p:nvSpPr>
        <p:spPr>
          <a:xfrm flipH="1">
            <a:off x="2478608" y="3752737"/>
            <a:ext cx="661481" cy="99222"/>
          </a:xfrm>
          <a:prstGeom prst="line">
            <a:avLst/>
          </a:prstGeom>
          <a:noFill/>
          <a:ln w="19050">
            <a:solidFill>
              <a:srgbClr val="14283A"/>
            </a:solidFill>
            <a:prstDash val="solid"/>
            <a:tailEnd type="triangle"/>
          </a:ln>
        </p:spPr>
      </p:sp>
      <p:sp>
        <p:nvSpPr>
          <p:cNvPr id="19" name="tr-60-4"/>
          <p:cNvSpPr/>
          <p:nvPr/>
        </p:nvSpPr>
        <p:spPr>
          <a:xfrm>
            <a:off x="2991255" y="2363627"/>
            <a:ext cx="727629" cy="578796"/>
          </a:xfrm>
          <a:prstGeom prst="line">
            <a:avLst/>
          </a:prstGeom>
          <a:noFill/>
          <a:ln w="19050">
            <a:solidFill>
              <a:srgbClr val="14283A"/>
            </a:solidFill>
            <a:prstDash val="solid"/>
          </a:ln>
        </p:spPr>
      </p:sp>
      <p:sp>
        <p:nvSpPr>
          <p:cNvPr id="20" name="tr-60-4"/>
          <p:cNvSpPr/>
          <p:nvPr/>
        </p:nvSpPr>
        <p:spPr>
          <a:xfrm>
            <a:off x="3718884" y="2942422"/>
            <a:ext cx="181907" cy="66148"/>
          </a:xfrm>
          <a:prstGeom prst="line">
            <a:avLst/>
          </a:prstGeom>
          <a:noFill/>
          <a:ln w="19050">
            <a:solidFill>
              <a:srgbClr val="14283A"/>
            </a:solidFill>
            <a:prstDash val="solid"/>
            <a:tailEnd type="triangle"/>
          </a:ln>
        </p:spPr>
      </p:sp>
      <p:sp>
        <p:nvSpPr>
          <p:cNvPr id="21" name="!!o1"/>
          <p:cNvSpPr/>
          <p:nvPr/>
        </p:nvSpPr>
        <p:spPr>
          <a:xfrm>
            <a:off x="2371117" y="3744468"/>
            <a:ext cx="214981" cy="214981"/>
          </a:xfrm>
          <a:prstGeom prst="ellipse">
            <a:avLst/>
          </a:prstGeom>
          <a:solidFill>
            <a:srgbClr val="FFFFFF"/>
          </a:solidFill>
          <a:ln w="19050">
            <a:solidFill>
              <a:srgbClr val="14283A"/>
            </a:solidFill>
            <a:prstDash val="solid"/>
          </a:ln>
        </p:spPr>
      </p:sp>
      <p:sp>
        <p:nvSpPr>
          <p:cNvPr id="22" name="!!no1"/>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3" name="!!o2"/>
          <p:cNvSpPr/>
          <p:nvPr/>
        </p:nvSpPr>
        <p:spPr>
          <a:xfrm>
            <a:off x="3793301" y="2901080"/>
            <a:ext cx="214981" cy="214981"/>
          </a:xfrm>
          <a:prstGeom prst="ellipse">
            <a:avLst/>
          </a:prstGeom>
          <a:solidFill>
            <a:srgbClr val="FFFFFF"/>
          </a:solidFill>
          <a:ln w="19050">
            <a:solidFill>
              <a:srgbClr val="14283A"/>
            </a:solidFill>
            <a:prstDash val="solid"/>
          </a:ln>
        </p:spPr>
      </p:sp>
      <p:sp>
        <p:nvSpPr>
          <p:cNvPr id="24" name="!!no2"/>
          <p:cNvSpPr/>
          <p:nvPr/>
        </p:nvSpPr>
        <p:spPr>
          <a:xfrm>
            <a:off x="3793301"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5" name="!!o3"/>
          <p:cNvSpPr/>
          <p:nvPr/>
        </p:nvSpPr>
        <p:spPr>
          <a:xfrm>
            <a:off x="1709636" y="3645246"/>
            <a:ext cx="214981" cy="214981"/>
          </a:xfrm>
          <a:prstGeom prst="ellipse">
            <a:avLst/>
          </a:prstGeom>
          <a:solidFill>
            <a:srgbClr val="FFFFFF"/>
          </a:solidFill>
          <a:ln w="19050">
            <a:solidFill>
              <a:srgbClr val="14283A"/>
            </a:solidFill>
            <a:prstDash val="solid"/>
          </a:ln>
        </p:spPr>
      </p:sp>
      <p:sp>
        <p:nvSpPr>
          <p:cNvPr id="26" name="!!no3"/>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7" name="!!o4"/>
          <p:cNvSpPr/>
          <p:nvPr/>
        </p:nvSpPr>
        <p:spPr>
          <a:xfrm>
            <a:off x="1891543" y="2256136"/>
            <a:ext cx="214981" cy="214981"/>
          </a:xfrm>
          <a:prstGeom prst="ellipse">
            <a:avLst/>
          </a:prstGeom>
          <a:solidFill>
            <a:srgbClr val="FFFFFF"/>
          </a:solidFill>
          <a:ln w="19050">
            <a:solidFill>
              <a:srgbClr val="14283A"/>
            </a:solidFill>
            <a:prstDash val="solid"/>
          </a:ln>
        </p:spPr>
      </p:sp>
      <p:sp>
        <p:nvSpPr>
          <p:cNvPr id="28" name="!!no4"/>
          <p:cNvSpPr/>
          <p:nvPr/>
        </p:nvSpPr>
        <p:spPr>
          <a:xfrm>
            <a:off x="1891543"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9" name="!!o5"/>
          <p:cNvSpPr/>
          <p:nvPr/>
        </p:nvSpPr>
        <p:spPr>
          <a:xfrm>
            <a:off x="2189210" y="1677340"/>
            <a:ext cx="214981" cy="214981"/>
          </a:xfrm>
          <a:prstGeom prst="ellipse">
            <a:avLst/>
          </a:prstGeom>
          <a:solidFill>
            <a:srgbClr val="FFFFFF"/>
          </a:solidFill>
          <a:ln w="19050">
            <a:solidFill>
              <a:srgbClr val="14283A"/>
            </a:solidFill>
            <a:prstDash val="solid"/>
          </a:ln>
        </p:spPr>
      </p:sp>
      <p:sp>
        <p:nvSpPr>
          <p:cNvPr id="30" name="!!no5"/>
          <p:cNvSpPr/>
          <p:nvPr/>
        </p:nvSpPr>
        <p:spPr>
          <a:xfrm>
            <a:off x="2189210" y="167734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31" name="!!ball"/>
          <p:cNvSpPr/>
          <p:nvPr/>
        </p:nvSpPr>
        <p:spPr>
          <a:xfrm>
            <a:off x="2056914" y="2239599"/>
            <a:ext cx="99222" cy="99222"/>
          </a:xfrm>
          <a:prstGeom prst="ellipse">
            <a:avLst/>
          </a:prstGeom>
          <a:solidFill>
            <a:srgbClr val="D9641E"/>
          </a:solidFill>
          <a:ln w="9525">
            <a:solidFill>
              <a:srgbClr val="B04E12"/>
            </a:solidFill>
            <a:prstDash val="solid"/>
          </a:ln>
        </p:spPr>
      </p:sp>
      <p:sp>
        <p:nvSpPr>
          <p:cNvPr id="32"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33" name="notebox-60"/>
          <p:cNvSpPr/>
          <p:nvPr/>
        </p:nvSpPr>
        <p:spPr>
          <a:xfrm>
            <a:off x="4911495" y="2606040"/>
            <a:ext cx="3821025" cy="1143000"/>
          </a:xfrm>
          <a:prstGeom prst="roundRect">
            <a:avLst>
              <a:gd name="adj" fmla="val 4800"/>
            </a:avLst>
          </a:prstGeom>
          <a:solidFill>
            <a:srgbClr val="E3EDF2"/>
          </a:solidFill>
          <a:ln/>
        </p:spPr>
      </p:sp>
      <p:sp>
        <p:nvSpPr>
          <p:cNvPr id="34" name="notelbl-6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5" name="note-6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Same picture, other side: turn the corner, roll hard, shift and fill. Two screens in and the floor is still perfectly spaced.</a:t>
            </a:r>
            <a:endParaRPr lang="en-US" sz="10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6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61"/>
          <p:cNvSpPr/>
          <p:nvPr/>
        </p:nvSpPr>
        <p:spPr>
          <a:xfrm flipV="1">
            <a:off x="2106525" y="1710414"/>
            <a:ext cx="297666" cy="578796"/>
          </a:xfrm>
          <a:prstGeom prst="line">
            <a:avLst/>
          </a:prstGeom>
          <a:noFill/>
          <a:ln w="19050">
            <a:solidFill>
              <a:srgbClr val="2E7391"/>
            </a:solidFill>
            <a:prstDash val="dash"/>
            <a:tailEnd type="triangle"/>
          </a:ln>
        </p:spPr>
      </p:sp>
      <p:sp>
        <p:nvSpPr>
          <p:cNvPr id="14" name="!!o1"/>
          <p:cNvSpPr/>
          <p:nvPr/>
        </p:nvSpPr>
        <p:spPr>
          <a:xfrm>
            <a:off x="2371117" y="3744468"/>
            <a:ext cx="214981" cy="214981"/>
          </a:xfrm>
          <a:prstGeom prst="ellipse">
            <a:avLst/>
          </a:prstGeom>
          <a:solidFill>
            <a:srgbClr val="FFFFFF"/>
          </a:solidFill>
          <a:ln w="19050">
            <a:solidFill>
              <a:srgbClr val="14283A"/>
            </a:solidFill>
            <a:prstDash val="solid"/>
          </a:ln>
        </p:spPr>
      </p:sp>
      <p:sp>
        <p:nvSpPr>
          <p:cNvPr id="15" name="!!no1"/>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93301" y="2901080"/>
            <a:ext cx="214981" cy="214981"/>
          </a:xfrm>
          <a:prstGeom prst="ellipse">
            <a:avLst/>
          </a:prstGeom>
          <a:solidFill>
            <a:srgbClr val="FFFFFF"/>
          </a:solidFill>
          <a:ln w="19050">
            <a:solidFill>
              <a:srgbClr val="14283A"/>
            </a:solidFill>
            <a:prstDash val="solid"/>
          </a:ln>
        </p:spPr>
      </p:sp>
      <p:sp>
        <p:nvSpPr>
          <p:cNvPr id="17" name="!!no2"/>
          <p:cNvSpPr/>
          <p:nvPr/>
        </p:nvSpPr>
        <p:spPr>
          <a:xfrm>
            <a:off x="3793301"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709636" y="3645246"/>
            <a:ext cx="214981" cy="214981"/>
          </a:xfrm>
          <a:prstGeom prst="ellipse">
            <a:avLst/>
          </a:prstGeom>
          <a:solidFill>
            <a:srgbClr val="FFFFFF"/>
          </a:solidFill>
          <a:ln w="19050">
            <a:solidFill>
              <a:srgbClr val="14283A"/>
            </a:solidFill>
            <a:prstDash val="solid"/>
          </a:ln>
        </p:spPr>
      </p:sp>
      <p:sp>
        <p:nvSpPr>
          <p:cNvPr id="19" name="!!no3"/>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1891543" y="2256136"/>
            <a:ext cx="214981" cy="214981"/>
          </a:xfrm>
          <a:prstGeom prst="ellipse">
            <a:avLst/>
          </a:prstGeom>
          <a:solidFill>
            <a:srgbClr val="FFFFFF"/>
          </a:solidFill>
          <a:ln w="19050">
            <a:solidFill>
              <a:srgbClr val="14283A"/>
            </a:solidFill>
            <a:prstDash val="solid"/>
          </a:ln>
        </p:spPr>
      </p:sp>
      <p:sp>
        <p:nvSpPr>
          <p:cNvPr id="21" name="!!no4"/>
          <p:cNvSpPr/>
          <p:nvPr/>
        </p:nvSpPr>
        <p:spPr>
          <a:xfrm>
            <a:off x="1891543" y="225613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189210" y="1677340"/>
            <a:ext cx="214981" cy="214981"/>
          </a:xfrm>
          <a:prstGeom prst="ellipse">
            <a:avLst/>
          </a:prstGeom>
          <a:solidFill>
            <a:srgbClr val="FFFFFF"/>
          </a:solidFill>
          <a:ln w="19050">
            <a:solidFill>
              <a:srgbClr val="14283A"/>
            </a:solidFill>
            <a:prstDash val="solid"/>
          </a:ln>
        </p:spPr>
      </p:sp>
      <p:sp>
        <p:nvSpPr>
          <p:cNvPr id="23" name="!!no5"/>
          <p:cNvSpPr/>
          <p:nvPr/>
        </p:nvSpPr>
        <p:spPr>
          <a:xfrm>
            <a:off x="2189210" y="167734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354580" y="1660803"/>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6" name="notebox-61"/>
          <p:cNvSpPr/>
          <p:nvPr/>
        </p:nvSpPr>
        <p:spPr>
          <a:xfrm>
            <a:off x="4911495" y="2606040"/>
            <a:ext cx="3821025" cy="1143000"/>
          </a:xfrm>
          <a:prstGeom prst="roundRect">
            <a:avLst>
              <a:gd name="adj" fmla="val 4800"/>
            </a:avLst>
          </a:prstGeom>
          <a:solidFill>
            <a:srgbClr val="E3EDF2"/>
          </a:solidFill>
          <a:ln/>
        </p:spPr>
      </p:sp>
      <p:sp>
        <p:nvSpPr>
          <p:cNvPr id="27" name="notelbl-6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28" name="note-6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reward comes when a rotation is a half-second late: pocket pass, layup.</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PNR CHAIN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Continuity Ball Screen</a:t>
            </a:r>
            <a:endParaRPr lang="en-US" sz="2200" dirty="0"/>
          </a:p>
        </p:txBody>
      </p:sp>
      <p:sp>
        <p:nvSpPr>
          <p:cNvPr id="4" name="ph-6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7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2-0"/>
          <p:cNvSpPr/>
          <p:nvPr/>
        </p:nvSpPr>
        <p:spPr>
          <a:xfrm flipH="1">
            <a:off x="1031618" y="2363627"/>
            <a:ext cx="967416" cy="628407"/>
          </a:xfrm>
          <a:prstGeom prst="line">
            <a:avLst/>
          </a:prstGeom>
          <a:noFill/>
          <a:ln w="19050">
            <a:solidFill>
              <a:srgbClr val="14283A"/>
            </a:solidFill>
            <a:prstDash val="solid"/>
            <a:tailEnd type="triangle"/>
          </a:ln>
        </p:spPr>
      </p:sp>
      <p:sp>
        <p:nvSpPr>
          <p:cNvPr id="14" name="!!o1"/>
          <p:cNvSpPr/>
          <p:nvPr/>
        </p:nvSpPr>
        <p:spPr>
          <a:xfrm>
            <a:off x="2371117" y="3744468"/>
            <a:ext cx="214981" cy="214981"/>
          </a:xfrm>
          <a:prstGeom prst="ellipse">
            <a:avLst/>
          </a:prstGeom>
          <a:solidFill>
            <a:srgbClr val="FFFFFF"/>
          </a:solidFill>
          <a:ln w="19050">
            <a:solidFill>
              <a:srgbClr val="14283A"/>
            </a:solidFill>
            <a:prstDash val="solid"/>
          </a:ln>
        </p:spPr>
      </p:sp>
      <p:sp>
        <p:nvSpPr>
          <p:cNvPr id="15" name="!!no1"/>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93301" y="2901080"/>
            <a:ext cx="214981" cy="214981"/>
          </a:xfrm>
          <a:prstGeom prst="ellipse">
            <a:avLst/>
          </a:prstGeom>
          <a:solidFill>
            <a:srgbClr val="FFFFFF"/>
          </a:solidFill>
          <a:ln w="19050">
            <a:solidFill>
              <a:srgbClr val="14283A"/>
            </a:solidFill>
            <a:prstDash val="solid"/>
          </a:ln>
        </p:spPr>
      </p:sp>
      <p:sp>
        <p:nvSpPr>
          <p:cNvPr id="17" name="!!no2"/>
          <p:cNvSpPr/>
          <p:nvPr/>
        </p:nvSpPr>
        <p:spPr>
          <a:xfrm>
            <a:off x="3793301"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709636" y="3645246"/>
            <a:ext cx="214981" cy="214981"/>
          </a:xfrm>
          <a:prstGeom prst="ellipse">
            <a:avLst/>
          </a:prstGeom>
          <a:solidFill>
            <a:srgbClr val="FFFFFF"/>
          </a:solidFill>
          <a:ln w="19050">
            <a:solidFill>
              <a:srgbClr val="14283A"/>
            </a:solidFill>
            <a:prstDash val="solid"/>
          </a:ln>
        </p:spPr>
      </p:sp>
      <p:sp>
        <p:nvSpPr>
          <p:cNvPr id="19" name="!!no3"/>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924128" y="2884543"/>
            <a:ext cx="214981" cy="214981"/>
          </a:xfrm>
          <a:prstGeom prst="ellipse">
            <a:avLst/>
          </a:prstGeom>
          <a:solidFill>
            <a:srgbClr val="FFFFFF"/>
          </a:solidFill>
          <a:ln w="19050">
            <a:solidFill>
              <a:srgbClr val="14283A"/>
            </a:solidFill>
            <a:prstDash val="solid"/>
          </a:ln>
        </p:spPr>
      </p:sp>
      <p:sp>
        <p:nvSpPr>
          <p:cNvPr id="21" name="!!no4"/>
          <p:cNvSpPr/>
          <p:nvPr/>
        </p:nvSpPr>
        <p:spPr>
          <a:xfrm>
            <a:off x="924128" y="288454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189210" y="1677340"/>
            <a:ext cx="214981" cy="214981"/>
          </a:xfrm>
          <a:prstGeom prst="ellipse">
            <a:avLst/>
          </a:prstGeom>
          <a:solidFill>
            <a:srgbClr val="FFFFFF"/>
          </a:solidFill>
          <a:ln w="19050">
            <a:solidFill>
              <a:srgbClr val="14283A"/>
            </a:solidFill>
            <a:prstDash val="solid"/>
          </a:ln>
        </p:spPr>
      </p:sp>
      <p:sp>
        <p:nvSpPr>
          <p:cNvPr id="23" name="!!no5"/>
          <p:cNvSpPr/>
          <p:nvPr/>
        </p:nvSpPr>
        <p:spPr>
          <a:xfrm>
            <a:off x="2189210" y="167734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354580" y="1660803"/>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college staple — run in some form by half of Division I. One big sprints from ball screen to ball screen, side to side, while the four perimeter players shift one spot behind every screen. The defense has to solve a fresh pick-and-roll every four seconds, each one arriving before the last rotation has recovered.</a:t>
            </a:r>
            <a:endParaRPr lang="en-US" sz="950" dirty="0"/>
          </a:p>
        </p:txBody>
      </p:sp>
      <p:sp>
        <p:nvSpPr>
          <p:cNvPr id="26" name="notebox-62"/>
          <p:cNvSpPr/>
          <p:nvPr/>
        </p:nvSpPr>
        <p:spPr>
          <a:xfrm>
            <a:off x="4911495" y="2606040"/>
            <a:ext cx="3821025" cy="1143000"/>
          </a:xfrm>
          <a:prstGeom prst="roundRect">
            <a:avLst>
              <a:gd name="adj" fmla="val 4800"/>
            </a:avLst>
          </a:prstGeom>
          <a:solidFill>
            <a:srgbClr val="E3EDF2"/>
          </a:solidFill>
          <a:ln/>
        </p:spPr>
      </p:sp>
      <p:sp>
        <p:nvSpPr>
          <p:cNvPr id="27" name="notelbl-6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7</a:t>
            </a:r>
            <a:endParaRPr lang="en-US" sz="900" dirty="0"/>
          </a:p>
        </p:txBody>
      </p:sp>
      <p:sp>
        <p:nvSpPr>
          <p:cNvPr id="28" name="note-6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And if it’s covered? Kick out and keep the chain running — the shape under the ball is identical to the opening alignment. No beginning, no end.</a:t>
            </a:r>
            <a:endParaRPr lang="en-US" sz="1050" dirty="0"/>
          </a:p>
        </p:txBody>
      </p:sp>
      <p:sp>
        <p:nvSpPr>
          <p:cNvPr id="29" name="kp-62"/>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62"/>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5 sprints into every screen — a walking screen lets the coverage set, a sprinting one breaks it.</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Handler reads in order: rim, pocket, corners, kick-back. The kick-back is not failure — it loads the next screen.</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Perimeter shifts one spot behind every screen, automatically. Nobody watches the ball.</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4"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6"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8"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0"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1784831"/>
            <a:ext cx="214981" cy="214981"/>
          </a:xfrm>
          <a:prstGeom prst="ellipse">
            <a:avLst/>
          </a:prstGeom>
          <a:solidFill>
            <a:srgbClr val="FFFFFF"/>
          </a:solidFill>
          <a:ln w="19050">
            <a:solidFill>
              <a:srgbClr val="14283A"/>
            </a:solidFill>
            <a:prstDash val="solid"/>
          </a:ln>
        </p:spPr>
      </p:sp>
      <p:sp>
        <p:nvSpPr>
          <p:cNvPr id="22" name="!!no5"/>
          <p:cNvSpPr/>
          <p:nvPr/>
        </p:nvSpPr>
        <p:spPr>
          <a:xfrm>
            <a:off x="2825885" y="17848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1875006" y="3670051"/>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5" name="notebox-63"/>
          <p:cNvSpPr/>
          <p:nvPr/>
        </p:nvSpPr>
        <p:spPr>
          <a:xfrm>
            <a:off x="4911495" y="2606040"/>
            <a:ext cx="3821025" cy="1143000"/>
          </a:xfrm>
          <a:prstGeom prst="roundRect">
            <a:avLst>
              <a:gd name="adj" fmla="val 4800"/>
            </a:avLst>
          </a:prstGeom>
          <a:solidFill>
            <a:srgbClr val="E3EDF2"/>
          </a:solidFill>
          <a:ln/>
        </p:spPr>
      </p:sp>
      <p:sp>
        <p:nvSpPr>
          <p:cNvPr id="26" name="notelbl-6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6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For teams that execute: it rewards screening angles and timing over athleticism. Runs full cycle here — entry, screen-away, reversal, mirror, and the post payoff, ending in the opening shape.</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4-0"/>
          <p:cNvSpPr/>
          <p:nvPr/>
        </p:nvSpPr>
        <p:spPr>
          <a:xfrm flipH="1" flipV="1">
            <a:off x="2478608" y="1809637"/>
            <a:ext cx="454768" cy="82685"/>
          </a:xfrm>
          <a:prstGeom prst="line">
            <a:avLst/>
          </a:prstGeom>
          <a:noFill/>
          <a:ln w="19050">
            <a:solidFill>
              <a:srgbClr val="14283A"/>
            </a:solidFill>
            <a:prstDash val="solid"/>
          </a:ln>
        </p:spPr>
      </p:sp>
      <p:sp>
        <p:nvSpPr>
          <p:cNvPr id="14" name="tr-64-0"/>
          <p:cNvSpPr/>
          <p:nvPr/>
        </p:nvSpPr>
        <p:spPr>
          <a:xfrm flipH="1">
            <a:off x="2048645" y="1809637"/>
            <a:ext cx="429963" cy="99222"/>
          </a:xfrm>
          <a:prstGeom prst="line">
            <a:avLst/>
          </a:prstGeom>
          <a:noFill/>
          <a:ln w="19050">
            <a:solidFill>
              <a:srgbClr val="14283A"/>
            </a:solidFill>
            <a:prstDash val="solid"/>
            <a:tailEnd type="triangle"/>
          </a:ln>
        </p:spPr>
      </p:sp>
      <p:sp>
        <p:nvSpPr>
          <p:cNvPr id="15" name="trp-64"/>
          <p:cNvSpPr/>
          <p:nvPr/>
        </p:nvSpPr>
        <p:spPr>
          <a:xfrm flipH="1" flipV="1">
            <a:off x="1097766" y="2892811"/>
            <a:ext cx="826851" cy="826851"/>
          </a:xfrm>
          <a:prstGeom prst="line">
            <a:avLst/>
          </a:prstGeom>
          <a:noFill/>
          <a:ln w="19050">
            <a:solidFill>
              <a:srgbClr val="2E7391"/>
            </a:solidFill>
            <a:prstDash val="dash"/>
            <a:tailEnd type="triangle"/>
          </a:ln>
        </p:spPr>
      </p:sp>
      <p:sp>
        <p:nvSpPr>
          <p:cNvPr id="16" name="!!o1"/>
          <p:cNvSpPr/>
          <p:nvPr/>
        </p:nvSpPr>
        <p:spPr>
          <a:xfrm>
            <a:off x="1709636" y="3686588"/>
            <a:ext cx="214981" cy="214981"/>
          </a:xfrm>
          <a:prstGeom prst="ellipse">
            <a:avLst/>
          </a:prstGeom>
          <a:solidFill>
            <a:srgbClr val="FFFFFF"/>
          </a:solidFill>
          <a:ln w="19050">
            <a:solidFill>
              <a:srgbClr val="14283A"/>
            </a:solidFill>
            <a:prstDash val="solid"/>
          </a:ln>
        </p:spPr>
      </p:sp>
      <p:sp>
        <p:nvSpPr>
          <p:cNvPr id="17" name="!!no1"/>
          <p:cNvSpPr/>
          <p:nvPr/>
        </p:nvSpPr>
        <p:spPr>
          <a:xfrm>
            <a:off x="1709636"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32598" y="3686588"/>
            <a:ext cx="214981" cy="214981"/>
          </a:xfrm>
          <a:prstGeom prst="ellipse">
            <a:avLst/>
          </a:prstGeom>
          <a:solidFill>
            <a:srgbClr val="FFFFFF"/>
          </a:solidFill>
          <a:ln w="19050">
            <a:solidFill>
              <a:srgbClr val="14283A"/>
            </a:solidFill>
            <a:prstDash val="solid"/>
          </a:ln>
        </p:spPr>
      </p:sp>
      <p:sp>
        <p:nvSpPr>
          <p:cNvPr id="19" name="!!no2"/>
          <p:cNvSpPr/>
          <p:nvPr/>
        </p:nvSpPr>
        <p:spPr>
          <a:xfrm>
            <a:off x="3032598" y="36865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3"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941154" y="1801368"/>
            <a:ext cx="214981" cy="214981"/>
          </a:xfrm>
          <a:prstGeom prst="ellipse">
            <a:avLst/>
          </a:prstGeom>
          <a:solidFill>
            <a:srgbClr val="FFFFFF"/>
          </a:solidFill>
          <a:ln w="19050">
            <a:solidFill>
              <a:srgbClr val="14283A"/>
            </a:solidFill>
            <a:prstDash val="solid"/>
          </a:ln>
        </p:spPr>
      </p:sp>
      <p:sp>
        <p:nvSpPr>
          <p:cNvPr id="25" name="!!no5"/>
          <p:cNvSpPr/>
          <p:nvPr/>
        </p:nvSpPr>
        <p:spPr>
          <a:xfrm>
            <a:off x="1941154"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8" name="notebox-64"/>
          <p:cNvSpPr/>
          <p:nvPr/>
        </p:nvSpPr>
        <p:spPr>
          <a:xfrm>
            <a:off x="4911495" y="2606040"/>
            <a:ext cx="3821025" cy="1143000"/>
          </a:xfrm>
          <a:prstGeom prst="roundRect">
            <a:avLst>
              <a:gd name="adj" fmla="val 4800"/>
            </a:avLst>
          </a:prstGeom>
          <a:solidFill>
            <a:srgbClr val="E3EDF2"/>
          </a:solidFill>
          <a:ln/>
        </p:spPr>
      </p:sp>
      <p:sp>
        <p:nvSpPr>
          <p:cNvPr id="29" name="notelbl-6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6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 and the post runs to the ball. Majerus’s first rule: the post is ALWAYS a target.</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5-0"/>
          <p:cNvSpPr/>
          <p:nvPr/>
        </p:nvSpPr>
        <p:spPr>
          <a:xfrm flipV="1">
            <a:off x="1817127" y="3769274"/>
            <a:ext cx="702823" cy="24806"/>
          </a:xfrm>
          <a:prstGeom prst="line">
            <a:avLst/>
          </a:prstGeom>
          <a:noFill/>
          <a:ln w="44450">
            <a:solidFill>
              <a:srgbClr val="2E7391">
                <a:alpha val="65000"/>
              </a:srgbClr>
            </a:solidFill>
            <a:prstDash val="solid"/>
            <a:tailEnd type="oval"/>
          </a:ln>
        </p:spPr>
      </p:sp>
      <p:sp>
        <p:nvSpPr>
          <p:cNvPr id="14" name="tr-65-1"/>
          <p:cNvSpPr/>
          <p:nvPr/>
        </p:nvSpPr>
        <p:spPr>
          <a:xfrm flipH="1" flipV="1">
            <a:off x="2478608" y="3711394"/>
            <a:ext cx="661481" cy="82685"/>
          </a:xfrm>
          <a:prstGeom prst="line">
            <a:avLst/>
          </a:prstGeom>
          <a:noFill/>
          <a:ln w="19050">
            <a:solidFill>
              <a:srgbClr val="14283A"/>
            </a:solidFill>
            <a:prstDash val="solid"/>
          </a:ln>
        </p:spPr>
      </p:sp>
      <p:sp>
        <p:nvSpPr>
          <p:cNvPr id="15" name="tr-65-1"/>
          <p:cNvSpPr/>
          <p:nvPr/>
        </p:nvSpPr>
        <p:spPr>
          <a:xfrm flipH="1">
            <a:off x="1858469" y="3711394"/>
            <a:ext cx="620138" cy="57880"/>
          </a:xfrm>
          <a:prstGeom prst="line">
            <a:avLst/>
          </a:prstGeom>
          <a:noFill/>
          <a:ln w="19050">
            <a:solidFill>
              <a:srgbClr val="14283A"/>
            </a:solidFill>
            <a:prstDash val="solid"/>
            <a:tailEnd type="triangle"/>
          </a:ln>
        </p:spPr>
      </p:sp>
      <p:sp>
        <p:nvSpPr>
          <p:cNvPr id="16" name="!!o1"/>
          <p:cNvSpPr/>
          <p:nvPr/>
        </p:nvSpPr>
        <p:spPr>
          <a:xfrm>
            <a:off x="2412460" y="3661783"/>
            <a:ext cx="214981" cy="214981"/>
          </a:xfrm>
          <a:prstGeom prst="ellipse">
            <a:avLst/>
          </a:prstGeom>
          <a:solidFill>
            <a:srgbClr val="FFFFFF"/>
          </a:solidFill>
          <a:ln w="19050">
            <a:solidFill>
              <a:srgbClr val="14283A"/>
            </a:solidFill>
            <a:prstDash val="solid"/>
          </a:ln>
        </p:spPr>
      </p:sp>
      <p:sp>
        <p:nvSpPr>
          <p:cNvPr id="17" name="!!no1"/>
          <p:cNvSpPr/>
          <p:nvPr/>
        </p:nvSpPr>
        <p:spPr>
          <a:xfrm>
            <a:off x="2412460"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750979" y="3661783"/>
            <a:ext cx="214981" cy="214981"/>
          </a:xfrm>
          <a:prstGeom prst="ellipse">
            <a:avLst/>
          </a:prstGeom>
          <a:solidFill>
            <a:srgbClr val="FFFFFF"/>
          </a:solidFill>
          <a:ln w="19050">
            <a:solidFill>
              <a:srgbClr val="14283A"/>
            </a:solidFill>
            <a:prstDash val="solid"/>
          </a:ln>
        </p:spPr>
      </p:sp>
      <p:sp>
        <p:nvSpPr>
          <p:cNvPr id="19" name="!!no2"/>
          <p:cNvSpPr/>
          <p:nvPr/>
        </p:nvSpPr>
        <p:spPr>
          <a:xfrm>
            <a:off x="175097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3"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941154" y="1801368"/>
            <a:ext cx="214981" cy="214981"/>
          </a:xfrm>
          <a:prstGeom prst="ellipse">
            <a:avLst/>
          </a:prstGeom>
          <a:solidFill>
            <a:srgbClr val="FFFFFF"/>
          </a:solidFill>
          <a:ln w="19050">
            <a:solidFill>
              <a:srgbClr val="14283A"/>
            </a:solidFill>
            <a:prstDash val="solid"/>
          </a:ln>
        </p:spPr>
      </p:sp>
      <p:sp>
        <p:nvSpPr>
          <p:cNvPr id="25" name="!!no5"/>
          <p:cNvSpPr/>
          <p:nvPr/>
        </p:nvSpPr>
        <p:spPr>
          <a:xfrm>
            <a:off x="1941154"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8" name="notebox-65"/>
          <p:cNvSpPr/>
          <p:nvPr/>
        </p:nvSpPr>
        <p:spPr>
          <a:xfrm>
            <a:off x="4911495" y="2606040"/>
            <a:ext cx="3821025" cy="1143000"/>
          </a:xfrm>
          <a:prstGeom prst="roundRect">
            <a:avLst>
              <a:gd name="adj" fmla="val 4800"/>
            </a:avLst>
          </a:prstGeom>
          <a:solidFill>
            <a:srgbClr val="E3EDF2"/>
          </a:solidFill>
          <a:ln/>
        </p:spPr>
      </p:sp>
      <p:sp>
        <p:nvSpPr>
          <p:cNvPr id="29" name="notelbl-6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0" name="note-6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passer screens away, slot to slot. Twenty-five feet from the ball, two defenders still have to solve a screen.</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6-0"/>
          <p:cNvSpPr/>
          <p:nvPr/>
        </p:nvSpPr>
        <p:spPr>
          <a:xfrm>
            <a:off x="2519950" y="3769274"/>
            <a:ext cx="603601" cy="0"/>
          </a:xfrm>
          <a:prstGeom prst="line">
            <a:avLst/>
          </a:prstGeom>
          <a:noFill/>
          <a:ln w="19050">
            <a:solidFill>
              <a:srgbClr val="14283A"/>
            </a:solidFill>
            <a:prstDash val="solid"/>
            <a:tailEnd type="triangle"/>
          </a:ln>
        </p:spPr>
      </p:sp>
      <p:sp>
        <p:nvSpPr>
          <p:cNvPr id="14" name="!!o1"/>
          <p:cNvSpPr/>
          <p:nvPr/>
        </p:nvSpPr>
        <p:spPr>
          <a:xfrm>
            <a:off x="3016061" y="3661783"/>
            <a:ext cx="214981" cy="214981"/>
          </a:xfrm>
          <a:prstGeom prst="ellipse">
            <a:avLst/>
          </a:prstGeom>
          <a:solidFill>
            <a:srgbClr val="FFFFFF"/>
          </a:solidFill>
          <a:ln w="19050">
            <a:solidFill>
              <a:srgbClr val="14283A"/>
            </a:solidFill>
            <a:prstDash val="solid"/>
          </a:ln>
        </p:spPr>
      </p:sp>
      <p:sp>
        <p:nvSpPr>
          <p:cNvPr id="15" name="!!no1"/>
          <p:cNvSpPr/>
          <p:nvPr/>
        </p:nvSpPr>
        <p:spPr>
          <a:xfrm>
            <a:off x="3016061"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750979" y="3661783"/>
            <a:ext cx="214981" cy="214981"/>
          </a:xfrm>
          <a:prstGeom prst="ellipse">
            <a:avLst/>
          </a:prstGeom>
          <a:solidFill>
            <a:srgbClr val="FFFFFF"/>
          </a:solidFill>
          <a:ln w="19050">
            <a:solidFill>
              <a:srgbClr val="14283A"/>
            </a:solidFill>
            <a:prstDash val="solid"/>
          </a:ln>
        </p:spPr>
      </p:sp>
      <p:sp>
        <p:nvSpPr>
          <p:cNvPr id="17" name="!!no2"/>
          <p:cNvSpPr/>
          <p:nvPr/>
        </p:nvSpPr>
        <p:spPr>
          <a:xfrm>
            <a:off x="175097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941154" y="1801368"/>
            <a:ext cx="214981" cy="214981"/>
          </a:xfrm>
          <a:prstGeom prst="ellipse">
            <a:avLst/>
          </a:prstGeom>
          <a:solidFill>
            <a:srgbClr val="FFFFFF"/>
          </a:solidFill>
          <a:ln w="19050">
            <a:solidFill>
              <a:srgbClr val="14283A"/>
            </a:solidFill>
            <a:prstDash val="solid"/>
          </a:ln>
        </p:spPr>
      </p:sp>
      <p:sp>
        <p:nvSpPr>
          <p:cNvPr id="23" name="!!no5"/>
          <p:cNvSpPr/>
          <p:nvPr/>
        </p:nvSpPr>
        <p:spPr>
          <a:xfrm>
            <a:off x="1941154"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048155" y="284320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6" name="notebox-66"/>
          <p:cNvSpPr/>
          <p:nvPr/>
        </p:nvSpPr>
        <p:spPr>
          <a:xfrm>
            <a:off x="4911495" y="2606040"/>
            <a:ext cx="3821025" cy="1143000"/>
          </a:xfrm>
          <a:prstGeom prst="roundRect">
            <a:avLst>
              <a:gd name="adj" fmla="val 4800"/>
            </a:avLst>
          </a:prstGeom>
          <a:solidFill>
            <a:srgbClr val="E3EDF2"/>
          </a:solidFill>
          <a:ln/>
        </p:spPr>
      </p:sp>
      <p:sp>
        <p:nvSpPr>
          <p:cNvPr id="27" name="notelbl-6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6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Screener pops to the open slot. Four out, always — the shape heals itself after every action.</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67"/>
          <p:cNvSpPr/>
          <p:nvPr/>
        </p:nvSpPr>
        <p:spPr>
          <a:xfrm>
            <a:off x="1097766" y="2892811"/>
            <a:ext cx="868194" cy="802046"/>
          </a:xfrm>
          <a:prstGeom prst="line">
            <a:avLst/>
          </a:prstGeom>
          <a:noFill/>
          <a:ln w="19050">
            <a:solidFill>
              <a:srgbClr val="2E7391"/>
            </a:solidFill>
            <a:prstDash val="dash"/>
            <a:tailEnd type="triangle"/>
          </a:ln>
        </p:spPr>
      </p:sp>
      <p:sp>
        <p:nvSpPr>
          <p:cNvPr id="14" name="!!o1"/>
          <p:cNvSpPr/>
          <p:nvPr/>
        </p:nvSpPr>
        <p:spPr>
          <a:xfrm>
            <a:off x="3016061" y="3661783"/>
            <a:ext cx="214981" cy="214981"/>
          </a:xfrm>
          <a:prstGeom prst="ellipse">
            <a:avLst/>
          </a:prstGeom>
          <a:solidFill>
            <a:srgbClr val="FFFFFF"/>
          </a:solidFill>
          <a:ln w="19050">
            <a:solidFill>
              <a:srgbClr val="14283A"/>
            </a:solidFill>
            <a:prstDash val="solid"/>
          </a:ln>
        </p:spPr>
      </p:sp>
      <p:sp>
        <p:nvSpPr>
          <p:cNvPr id="15" name="!!no1"/>
          <p:cNvSpPr/>
          <p:nvPr/>
        </p:nvSpPr>
        <p:spPr>
          <a:xfrm>
            <a:off x="3016061"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750979" y="3661783"/>
            <a:ext cx="214981" cy="214981"/>
          </a:xfrm>
          <a:prstGeom prst="ellipse">
            <a:avLst/>
          </a:prstGeom>
          <a:solidFill>
            <a:srgbClr val="FFFFFF"/>
          </a:solidFill>
          <a:ln w="19050">
            <a:solidFill>
              <a:srgbClr val="14283A"/>
            </a:solidFill>
            <a:prstDash val="solid"/>
          </a:ln>
        </p:spPr>
      </p:sp>
      <p:sp>
        <p:nvSpPr>
          <p:cNvPr id="17" name="!!no2"/>
          <p:cNvSpPr/>
          <p:nvPr/>
        </p:nvSpPr>
        <p:spPr>
          <a:xfrm>
            <a:off x="175097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59449" y="2859737"/>
            <a:ext cx="214981" cy="214981"/>
          </a:xfrm>
          <a:prstGeom prst="ellipse">
            <a:avLst/>
          </a:prstGeom>
          <a:solidFill>
            <a:srgbClr val="FFFFFF"/>
          </a:solidFill>
          <a:ln w="19050">
            <a:solidFill>
              <a:srgbClr val="14283A"/>
            </a:solidFill>
            <a:prstDash val="solid"/>
          </a:ln>
        </p:spPr>
      </p:sp>
      <p:sp>
        <p:nvSpPr>
          <p:cNvPr id="21" name="!!no4"/>
          <p:cNvSpPr/>
          <p:nvPr/>
        </p:nvSpPr>
        <p:spPr>
          <a:xfrm>
            <a:off x="3859449"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941154" y="1801368"/>
            <a:ext cx="214981" cy="214981"/>
          </a:xfrm>
          <a:prstGeom prst="ellipse">
            <a:avLst/>
          </a:prstGeom>
          <a:solidFill>
            <a:srgbClr val="FFFFFF"/>
          </a:solidFill>
          <a:ln w="19050">
            <a:solidFill>
              <a:srgbClr val="14283A"/>
            </a:solidFill>
            <a:prstDash val="solid"/>
          </a:ln>
        </p:spPr>
      </p:sp>
      <p:sp>
        <p:nvSpPr>
          <p:cNvPr id="23" name="!!no5"/>
          <p:cNvSpPr/>
          <p:nvPr/>
        </p:nvSpPr>
        <p:spPr>
          <a:xfrm>
            <a:off x="1941154"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916349" y="3645246"/>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6" name="notebox-67"/>
          <p:cNvSpPr/>
          <p:nvPr/>
        </p:nvSpPr>
        <p:spPr>
          <a:xfrm>
            <a:off x="4911495" y="2606040"/>
            <a:ext cx="3821025" cy="1143000"/>
          </a:xfrm>
          <a:prstGeom prst="roundRect">
            <a:avLst>
              <a:gd name="adj" fmla="val 4800"/>
            </a:avLst>
          </a:prstGeom>
          <a:solidFill>
            <a:srgbClr val="E3EDF2"/>
          </a:solidFill>
          <a:ln/>
        </p:spPr>
      </p:sp>
      <p:sp>
        <p:nvSpPr>
          <p:cNvPr id="27" name="notelbl-6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6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Look inside first. Then reverse.</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68-0"/>
          <p:cNvSpPr/>
          <p:nvPr/>
        </p:nvSpPr>
        <p:spPr>
          <a:xfrm flipV="1">
            <a:off x="2048645" y="1809637"/>
            <a:ext cx="429963" cy="99222"/>
          </a:xfrm>
          <a:prstGeom prst="line">
            <a:avLst/>
          </a:prstGeom>
          <a:noFill/>
          <a:ln w="19050">
            <a:solidFill>
              <a:srgbClr val="14283A"/>
            </a:solidFill>
            <a:prstDash val="solid"/>
          </a:ln>
        </p:spPr>
      </p:sp>
      <p:sp>
        <p:nvSpPr>
          <p:cNvPr id="14" name="tr-68-0"/>
          <p:cNvSpPr/>
          <p:nvPr/>
        </p:nvSpPr>
        <p:spPr>
          <a:xfrm>
            <a:off x="2478608" y="1809637"/>
            <a:ext cx="438231" cy="99222"/>
          </a:xfrm>
          <a:prstGeom prst="line">
            <a:avLst/>
          </a:prstGeom>
          <a:noFill/>
          <a:ln w="19050">
            <a:solidFill>
              <a:srgbClr val="14283A"/>
            </a:solidFill>
            <a:prstDash val="solid"/>
            <a:tailEnd type="triangle"/>
          </a:ln>
        </p:spPr>
      </p:sp>
      <p:sp>
        <p:nvSpPr>
          <p:cNvPr id="15" name="tr-68-1"/>
          <p:cNvSpPr/>
          <p:nvPr/>
        </p:nvSpPr>
        <p:spPr>
          <a:xfrm flipH="1" flipV="1">
            <a:off x="3487366" y="2115571"/>
            <a:ext cx="479574" cy="851657"/>
          </a:xfrm>
          <a:prstGeom prst="line">
            <a:avLst/>
          </a:prstGeom>
          <a:noFill/>
          <a:ln w="19050">
            <a:solidFill>
              <a:srgbClr val="14283A"/>
            </a:solidFill>
            <a:prstDash val="solid"/>
          </a:ln>
        </p:spPr>
      </p:sp>
      <p:sp>
        <p:nvSpPr>
          <p:cNvPr id="16" name="tr-68-1"/>
          <p:cNvSpPr/>
          <p:nvPr/>
        </p:nvSpPr>
        <p:spPr>
          <a:xfrm>
            <a:off x="3487366" y="2115571"/>
            <a:ext cx="446500" cy="859925"/>
          </a:xfrm>
          <a:prstGeom prst="line">
            <a:avLst/>
          </a:prstGeom>
          <a:noFill/>
          <a:ln w="19050">
            <a:solidFill>
              <a:srgbClr val="14283A"/>
            </a:solidFill>
            <a:prstDash val="solid"/>
            <a:tailEnd type="triangle"/>
          </a:ln>
        </p:spPr>
      </p:sp>
      <p:sp>
        <p:nvSpPr>
          <p:cNvPr id="17" name="trp-68"/>
          <p:cNvSpPr/>
          <p:nvPr/>
        </p:nvSpPr>
        <p:spPr>
          <a:xfrm>
            <a:off x="1965960" y="3694857"/>
            <a:ext cx="1265082" cy="0"/>
          </a:xfrm>
          <a:prstGeom prst="line">
            <a:avLst/>
          </a:prstGeom>
          <a:noFill/>
          <a:ln w="19050">
            <a:solidFill>
              <a:srgbClr val="2E7391"/>
            </a:solidFill>
            <a:prstDash val="dash"/>
            <a:tailEnd type="triangle"/>
          </a:ln>
        </p:spPr>
      </p:sp>
      <p:sp>
        <p:nvSpPr>
          <p:cNvPr id="18" name="!!o1"/>
          <p:cNvSpPr/>
          <p:nvPr/>
        </p:nvSpPr>
        <p:spPr>
          <a:xfrm>
            <a:off x="3016061" y="3661783"/>
            <a:ext cx="214981" cy="214981"/>
          </a:xfrm>
          <a:prstGeom prst="ellipse">
            <a:avLst/>
          </a:prstGeom>
          <a:solidFill>
            <a:srgbClr val="FFFFFF"/>
          </a:solidFill>
          <a:ln w="19050">
            <a:solidFill>
              <a:srgbClr val="14283A"/>
            </a:solidFill>
            <a:prstDash val="solid"/>
          </a:ln>
        </p:spPr>
      </p:sp>
      <p:sp>
        <p:nvSpPr>
          <p:cNvPr id="19" name="!!no1"/>
          <p:cNvSpPr/>
          <p:nvPr/>
        </p:nvSpPr>
        <p:spPr>
          <a:xfrm>
            <a:off x="3016061"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1750979" y="3661783"/>
            <a:ext cx="214981" cy="214981"/>
          </a:xfrm>
          <a:prstGeom prst="ellipse">
            <a:avLst/>
          </a:prstGeom>
          <a:solidFill>
            <a:srgbClr val="FFFFFF"/>
          </a:solidFill>
          <a:ln w="19050">
            <a:solidFill>
              <a:srgbClr val="14283A"/>
            </a:solidFill>
            <a:prstDash val="solid"/>
          </a:ln>
        </p:spPr>
      </p:sp>
      <p:sp>
        <p:nvSpPr>
          <p:cNvPr id="21" name="!!no2"/>
          <p:cNvSpPr/>
          <p:nvPr/>
        </p:nvSpPr>
        <p:spPr>
          <a:xfrm>
            <a:off x="175097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3"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3826375" y="2868006"/>
            <a:ext cx="214981" cy="214981"/>
          </a:xfrm>
          <a:prstGeom prst="ellipse">
            <a:avLst/>
          </a:prstGeom>
          <a:solidFill>
            <a:srgbClr val="FFFFFF"/>
          </a:solidFill>
          <a:ln w="19050">
            <a:solidFill>
              <a:srgbClr val="14283A"/>
            </a:solidFill>
            <a:prstDash val="solid"/>
          </a:ln>
        </p:spPr>
      </p:sp>
      <p:sp>
        <p:nvSpPr>
          <p:cNvPr id="25" name="!!no4"/>
          <p:cNvSpPr/>
          <p:nvPr/>
        </p:nvSpPr>
        <p:spPr>
          <a:xfrm>
            <a:off x="3826375" y="28680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o5"/>
          <p:cNvSpPr/>
          <p:nvPr/>
        </p:nvSpPr>
        <p:spPr>
          <a:xfrm>
            <a:off x="2809348" y="1801368"/>
            <a:ext cx="214981" cy="214981"/>
          </a:xfrm>
          <a:prstGeom prst="ellipse">
            <a:avLst/>
          </a:prstGeom>
          <a:solidFill>
            <a:srgbClr val="FFFFFF"/>
          </a:solidFill>
          <a:ln w="19050">
            <a:solidFill>
              <a:srgbClr val="14283A"/>
            </a:solidFill>
            <a:prstDash val="solid"/>
          </a:ln>
        </p:spPr>
      </p:sp>
      <p:sp>
        <p:nvSpPr>
          <p:cNvPr id="27" name="!!no5"/>
          <p:cNvSpPr/>
          <p:nvPr/>
        </p:nvSpPr>
        <p:spPr>
          <a:xfrm>
            <a:off x="2809348"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8" name="!!ball"/>
          <p:cNvSpPr/>
          <p:nvPr/>
        </p:nvSpPr>
        <p:spPr>
          <a:xfrm>
            <a:off x="3181431" y="3645246"/>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30" name="notebox-68"/>
          <p:cNvSpPr/>
          <p:nvPr/>
        </p:nvSpPr>
        <p:spPr>
          <a:xfrm>
            <a:off x="4911495" y="2606040"/>
            <a:ext cx="3821025" cy="1143000"/>
          </a:xfrm>
          <a:prstGeom prst="roundRect">
            <a:avLst>
              <a:gd name="adj" fmla="val 4800"/>
            </a:avLst>
          </a:prstGeom>
          <a:solidFill>
            <a:srgbClr val="E3EDF2"/>
          </a:solidFill>
          <a:ln/>
        </p:spPr>
      </p:sp>
      <p:sp>
        <p:nvSpPr>
          <p:cNvPr id="31" name="notelbl-6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32" name="note-6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Swing — the post crosses with the ball and the weakside wing tests the backdoor before refilling.</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6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6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69"/>
          <p:cNvSpPr/>
          <p:nvPr/>
        </p:nvSpPr>
        <p:spPr>
          <a:xfrm flipV="1">
            <a:off x="3231042" y="2901080"/>
            <a:ext cx="810314" cy="793777"/>
          </a:xfrm>
          <a:prstGeom prst="line">
            <a:avLst/>
          </a:prstGeom>
          <a:noFill/>
          <a:ln w="19050">
            <a:solidFill>
              <a:srgbClr val="2E7391"/>
            </a:solidFill>
            <a:prstDash val="dash"/>
            <a:tailEnd type="triangle"/>
          </a:ln>
        </p:spPr>
      </p:sp>
      <p:sp>
        <p:nvSpPr>
          <p:cNvPr id="14" name="!!o1"/>
          <p:cNvSpPr/>
          <p:nvPr/>
        </p:nvSpPr>
        <p:spPr>
          <a:xfrm>
            <a:off x="3016061" y="3661783"/>
            <a:ext cx="214981" cy="214981"/>
          </a:xfrm>
          <a:prstGeom prst="ellipse">
            <a:avLst/>
          </a:prstGeom>
          <a:solidFill>
            <a:srgbClr val="FFFFFF"/>
          </a:solidFill>
          <a:ln w="19050">
            <a:solidFill>
              <a:srgbClr val="14283A"/>
            </a:solidFill>
            <a:prstDash val="solid"/>
          </a:ln>
        </p:spPr>
      </p:sp>
      <p:sp>
        <p:nvSpPr>
          <p:cNvPr id="15" name="!!no1"/>
          <p:cNvSpPr/>
          <p:nvPr/>
        </p:nvSpPr>
        <p:spPr>
          <a:xfrm>
            <a:off x="3016061"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750979" y="3661783"/>
            <a:ext cx="214981" cy="214981"/>
          </a:xfrm>
          <a:prstGeom prst="ellipse">
            <a:avLst/>
          </a:prstGeom>
          <a:solidFill>
            <a:srgbClr val="FFFFFF"/>
          </a:solidFill>
          <a:ln w="19050">
            <a:solidFill>
              <a:srgbClr val="14283A"/>
            </a:solidFill>
            <a:prstDash val="solid"/>
          </a:ln>
        </p:spPr>
      </p:sp>
      <p:sp>
        <p:nvSpPr>
          <p:cNvPr id="17" name="!!no2"/>
          <p:cNvSpPr/>
          <p:nvPr/>
        </p:nvSpPr>
        <p:spPr>
          <a:xfrm>
            <a:off x="1750979" y="366178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26375" y="2868006"/>
            <a:ext cx="214981" cy="214981"/>
          </a:xfrm>
          <a:prstGeom prst="ellipse">
            <a:avLst/>
          </a:prstGeom>
          <a:solidFill>
            <a:srgbClr val="FFFFFF"/>
          </a:solidFill>
          <a:ln w="19050">
            <a:solidFill>
              <a:srgbClr val="14283A"/>
            </a:solidFill>
            <a:prstDash val="solid"/>
          </a:ln>
        </p:spPr>
      </p:sp>
      <p:sp>
        <p:nvSpPr>
          <p:cNvPr id="21" name="!!no4"/>
          <p:cNvSpPr/>
          <p:nvPr/>
        </p:nvSpPr>
        <p:spPr>
          <a:xfrm>
            <a:off x="3826375" y="28680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809348" y="1801368"/>
            <a:ext cx="214981" cy="214981"/>
          </a:xfrm>
          <a:prstGeom prst="ellipse">
            <a:avLst/>
          </a:prstGeom>
          <a:solidFill>
            <a:srgbClr val="FFFFFF"/>
          </a:solidFill>
          <a:ln w="19050">
            <a:solidFill>
              <a:srgbClr val="14283A"/>
            </a:solidFill>
            <a:prstDash val="solid"/>
          </a:ln>
        </p:spPr>
      </p:sp>
      <p:sp>
        <p:nvSpPr>
          <p:cNvPr id="23" name="!!no5"/>
          <p:cNvSpPr/>
          <p:nvPr/>
        </p:nvSpPr>
        <p:spPr>
          <a:xfrm>
            <a:off x="2809348"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3991745" y="2851469"/>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6" name="notebox-69"/>
          <p:cNvSpPr/>
          <p:nvPr/>
        </p:nvSpPr>
        <p:spPr>
          <a:xfrm>
            <a:off x="4911495" y="2606040"/>
            <a:ext cx="3821025" cy="1143000"/>
          </a:xfrm>
          <a:prstGeom prst="roundRect">
            <a:avLst>
              <a:gd name="adj" fmla="val 4800"/>
            </a:avLst>
          </a:prstGeom>
          <a:solidFill>
            <a:srgbClr val="E3EDF2"/>
          </a:solidFill>
          <a:ln/>
        </p:spPr>
      </p:sp>
      <p:sp>
        <p:nvSpPr>
          <p:cNvPr id="27" name="notelbl-6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6</a:t>
            </a:r>
            <a:endParaRPr lang="en-US" sz="900" dirty="0"/>
          </a:p>
        </p:txBody>
      </p:sp>
      <p:sp>
        <p:nvSpPr>
          <p:cNvPr id="28" name="note-6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new side. Post sealed. The motion has mirrored itself.</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0"/>
          <p:cNvSpPr/>
          <p:nvPr/>
        </p:nvSpPr>
        <p:spPr>
          <a:xfrm flipH="1" flipV="1">
            <a:off x="1982497" y="1602924"/>
            <a:ext cx="744166" cy="165370"/>
          </a:xfrm>
          <a:prstGeom prst="line">
            <a:avLst/>
          </a:prstGeom>
          <a:noFill/>
          <a:ln w="19050">
            <a:solidFill>
              <a:srgbClr val="14283A"/>
            </a:solidFill>
            <a:prstDash val="solid"/>
          </a:ln>
        </p:spPr>
      </p:sp>
      <p:sp>
        <p:nvSpPr>
          <p:cNvPr id="14" name="tr-7-0"/>
          <p:cNvSpPr/>
          <p:nvPr/>
        </p:nvSpPr>
        <p:spPr>
          <a:xfrm flipH="1" flipV="1">
            <a:off x="758757" y="1478896"/>
            <a:ext cx="1223740" cy="124028"/>
          </a:xfrm>
          <a:prstGeom prst="line">
            <a:avLst/>
          </a:prstGeom>
          <a:noFill/>
          <a:ln w="19050">
            <a:solidFill>
              <a:srgbClr val="14283A"/>
            </a:solidFill>
            <a:prstDash val="solid"/>
            <a:tailEnd type="triangle"/>
          </a:ln>
        </p:spPr>
      </p:sp>
      <p:sp>
        <p:nvSpPr>
          <p:cNvPr id="15" name="tr-7-1"/>
          <p:cNvSpPr/>
          <p:nvPr/>
        </p:nvSpPr>
        <p:spPr>
          <a:xfrm>
            <a:off x="758757" y="1478896"/>
            <a:ext cx="355546" cy="1653702"/>
          </a:xfrm>
          <a:prstGeom prst="line">
            <a:avLst/>
          </a:prstGeom>
          <a:noFill/>
          <a:ln w="19050">
            <a:solidFill>
              <a:srgbClr val="14283A"/>
            </a:solidFill>
            <a:prstDash val="solid"/>
            <a:tailEnd type="triangle"/>
          </a:ln>
        </p:spPr>
      </p:sp>
      <p:sp>
        <p:nvSpPr>
          <p:cNvPr id="16" name="tr-7-2"/>
          <p:cNvSpPr/>
          <p:nvPr/>
        </p:nvSpPr>
        <p:spPr>
          <a:xfrm>
            <a:off x="1114303" y="3132598"/>
            <a:ext cx="1364304" cy="744166"/>
          </a:xfrm>
          <a:prstGeom prst="line">
            <a:avLst/>
          </a:prstGeom>
          <a:noFill/>
          <a:ln w="19050">
            <a:solidFill>
              <a:srgbClr val="14283A"/>
            </a:solidFill>
            <a:prstDash val="solid"/>
            <a:tailEnd type="triangle"/>
          </a:ln>
        </p:spPr>
      </p:sp>
      <p:sp>
        <p:nvSpPr>
          <p:cNvPr id="17"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20"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2371117" y="3769274"/>
            <a:ext cx="214981" cy="214981"/>
          </a:xfrm>
          <a:prstGeom prst="ellipse">
            <a:avLst/>
          </a:prstGeom>
          <a:solidFill>
            <a:srgbClr val="FFFFFF"/>
          </a:solidFill>
          <a:ln w="19050">
            <a:solidFill>
              <a:srgbClr val="14283A"/>
            </a:solidFill>
            <a:prstDash val="solid"/>
          </a:ln>
        </p:spPr>
      </p:sp>
      <p:sp>
        <p:nvSpPr>
          <p:cNvPr id="22" name="!!no3"/>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1006813" y="3025108"/>
            <a:ext cx="214981" cy="214981"/>
          </a:xfrm>
          <a:prstGeom prst="ellipse">
            <a:avLst/>
          </a:prstGeom>
          <a:solidFill>
            <a:srgbClr val="FFFFFF"/>
          </a:solidFill>
          <a:ln w="19050">
            <a:solidFill>
              <a:srgbClr val="14283A"/>
            </a:solidFill>
            <a:prstDash val="solid"/>
          </a:ln>
        </p:spPr>
      </p:sp>
      <p:sp>
        <p:nvSpPr>
          <p:cNvPr id="26" name="!!no5"/>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3900791" y="3008571"/>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9" name="notebox-7"/>
          <p:cNvSpPr/>
          <p:nvPr/>
        </p:nvSpPr>
        <p:spPr>
          <a:xfrm>
            <a:off x="4911495" y="2606040"/>
            <a:ext cx="3821025" cy="1143000"/>
          </a:xfrm>
          <a:prstGeom prst="roundRect">
            <a:avLst>
              <a:gd name="adj" fmla="val 4800"/>
            </a:avLst>
          </a:prstGeom>
          <a:solidFill>
            <a:srgbClr val="E3EDF2"/>
          </a:solidFill>
          <a:ln/>
        </p:spPr>
      </p:sp>
      <p:sp>
        <p:nvSpPr>
          <p:cNvPr id="30" name="notelbl-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1" name="note-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Cutter clears to the weak corner and the whole weak side fills up one spot. Spacing restored in one beat.</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7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7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0-0"/>
          <p:cNvSpPr/>
          <p:nvPr/>
        </p:nvSpPr>
        <p:spPr>
          <a:xfrm flipH="1" flipV="1">
            <a:off x="2478608" y="3752737"/>
            <a:ext cx="644944" cy="16537"/>
          </a:xfrm>
          <a:prstGeom prst="line">
            <a:avLst/>
          </a:prstGeom>
          <a:noFill/>
          <a:ln w="44450">
            <a:solidFill>
              <a:srgbClr val="2E7391">
                <a:alpha val="65000"/>
              </a:srgbClr>
            </a:solidFill>
            <a:prstDash val="solid"/>
            <a:tailEnd type="oval"/>
          </a:ln>
        </p:spPr>
      </p:sp>
      <p:sp>
        <p:nvSpPr>
          <p:cNvPr id="14" name="tr-70-1"/>
          <p:cNvSpPr/>
          <p:nvPr/>
        </p:nvSpPr>
        <p:spPr>
          <a:xfrm flipV="1">
            <a:off x="1858469" y="3711394"/>
            <a:ext cx="603601" cy="57880"/>
          </a:xfrm>
          <a:prstGeom prst="line">
            <a:avLst/>
          </a:prstGeom>
          <a:noFill/>
          <a:ln w="19050">
            <a:solidFill>
              <a:srgbClr val="14283A"/>
            </a:solidFill>
            <a:prstDash val="solid"/>
          </a:ln>
        </p:spPr>
      </p:sp>
      <p:sp>
        <p:nvSpPr>
          <p:cNvPr id="15" name="tr-70-1"/>
          <p:cNvSpPr/>
          <p:nvPr/>
        </p:nvSpPr>
        <p:spPr>
          <a:xfrm>
            <a:off x="2462071" y="3711394"/>
            <a:ext cx="661481" cy="66148"/>
          </a:xfrm>
          <a:prstGeom prst="line">
            <a:avLst/>
          </a:prstGeom>
          <a:noFill/>
          <a:ln w="19050">
            <a:solidFill>
              <a:srgbClr val="14283A"/>
            </a:solidFill>
            <a:prstDash val="solid"/>
            <a:tailEnd type="triangle"/>
          </a:ln>
        </p:spPr>
      </p:sp>
      <p:sp>
        <p:nvSpPr>
          <p:cNvPr id="16" name="!!o1"/>
          <p:cNvSpPr/>
          <p:nvPr/>
        </p:nvSpPr>
        <p:spPr>
          <a:xfrm>
            <a:off x="2371117" y="3645246"/>
            <a:ext cx="214981" cy="214981"/>
          </a:xfrm>
          <a:prstGeom prst="ellipse">
            <a:avLst/>
          </a:prstGeom>
          <a:solidFill>
            <a:srgbClr val="FFFFFF"/>
          </a:solidFill>
          <a:ln w="19050">
            <a:solidFill>
              <a:srgbClr val="14283A"/>
            </a:solidFill>
            <a:prstDash val="solid"/>
          </a:ln>
        </p:spPr>
      </p:sp>
      <p:sp>
        <p:nvSpPr>
          <p:cNvPr id="17" name="!!no1"/>
          <p:cNvSpPr/>
          <p:nvPr/>
        </p:nvSpPr>
        <p:spPr>
          <a:xfrm>
            <a:off x="2371117"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3016061" y="3670051"/>
            <a:ext cx="214981" cy="214981"/>
          </a:xfrm>
          <a:prstGeom prst="ellipse">
            <a:avLst/>
          </a:prstGeom>
          <a:solidFill>
            <a:srgbClr val="FFFFFF"/>
          </a:solidFill>
          <a:ln w="19050">
            <a:solidFill>
              <a:srgbClr val="14283A"/>
            </a:solidFill>
            <a:prstDash val="solid"/>
          </a:ln>
        </p:spPr>
      </p:sp>
      <p:sp>
        <p:nvSpPr>
          <p:cNvPr id="19" name="!!no2"/>
          <p:cNvSpPr/>
          <p:nvPr/>
        </p:nvSpPr>
        <p:spPr>
          <a:xfrm>
            <a:off x="3016061" y="36700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21"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3826375" y="2868006"/>
            <a:ext cx="214981" cy="214981"/>
          </a:xfrm>
          <a:prstGeom prst="ellipse">
            <a:avLst/>
          </a:prstGeom>
          <a:solidFill>
            <a:srgbClr val="FFFFFF"/>
          </a:solidFill>
          <a:ln w="19050">
            <a:solidFill>
              <a:srgbClr val="14283A"/>
            </a:solidFill>
            <a:prstDash val="solid"/>
          </a:ln>
        </p:spPr>
      </p:sp>
      <p:sp>
        <p:nvSpPr>
          <p:cNvPr id="23" name="!!no4"/>
          <p:cNvSpPr/>
          <p:nvPr/>
        </p:nvSpPr>
        <p:spPr>
          <a:xfrm>
            <a:off x="3826375" y="28680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809348" y="1801368"/>
            <a:ext cx="214981" cy="214981"/>
          </a:xfrm>
          <a:prstGeom prst="ellipse">
            <a:avLst/>
          </a:prstGeom>
          <a:solidFill>
            <a:srgbClr val="FFFFFF"/>
          </a:solidFill>
          <a:ln w="19050">
            <a:solidFill>
              <a:srgbClr val="14283A"/>
            </a:solidFill>
            <a:prstDash val="solid"/>
          </a:ln>
        </p:spPr>
      </p:sp>
      <p:sp>
        <p:nvSpPr>
          <p:cNvPr id="25" name="!!no5"/>
          <p:cNvSpPr/>
          <p:nvPr/>
        </p:nvSpPr>
        <p:spPr>
          <a:xfrm>
            <a:off x="2809348"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991745" y="285146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8" name="notebox-70"/>
          <p:cNvSpPr/>
          <p:nvPr/>
        </p:nvSpPr>
        <p:spPr>
          <a:xfrm>
            <a:off x="4911495" y="2606040"/>
            <a:ext cx="3821025" cy="1143000"/>
          </a:xfrm>
          <a:prstGeom prst="roundRect">
            <a:avLst>
              <a:gd name="adj" fmla="val 4800"/>
            </a:avLst>
          </a:prstGeom>
          <a:solidFill>
            <a:srgbClr val="E3EDF2"/>
          </a:solidFill>
          <a:ln/>
        </p:spPr>
      </p:sp>
      <p:sp>
        <p:nvSpPr>
          <p:cNvPr id="29" name="notelbl-7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7</a:t>
            </a:r>
            <a:endParaRPr lang="en-US" sz="900" dirty="0"/>
          </a:p>
        </p:txBody>
      </p:sp>
      <p:sp>
        <p:nvSpPr>
          <p:cNvPr id="30" name="note-7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Screen away again — and the continuity is home: the exact opening shape, every player one seat over.</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4-OUT CONTINUITY  ·  POST + SCREENS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Screening Motion (Rick Majerus)</a:t>
            </a:r>
            <a:endParaRPr lang="en-US" sz="2200" dirty="0"/>
          </a:p>
        </p:txBody>
      </p:sp>
      <p:sp>
        <p:nvSpPr>
          <p:cNvPr id="4" name="ph-7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8 OF 8</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71"/>
          <p:cNvSpPr/>
          <p:nvPr/>
        </p:nvSpPr>
        <p:spPr>
          <a:xfrm flipH="1" flipV="1">
            <a:off x="3024329" y="1834442"/>
            <a:ext cx="1017027" cy="1066638"/>
          </a:xfrm>
          <a:prstGeom prst="line">
            <a:avLst/>
          </a:prstGeom>
          <a:noFill/>
          <a:ln w="19050">
            <a:solidFill>
              <a:srgbClr val="2E7391"/>
            </a:solidFill>
            <a:prstDash val="dash"/>
            <a:tailEnd type="triangle"/>
          </a:ln>
        </p:spPr>
      </p:sp>
      <p:sp>
        <p:nvSpPr>
          <p:cNvPr id="14" name="!!o1"/>
          <p:cNvSpPr/>
          <p:nvPr/>
        </p:nvSpPr>
        <p:spPr>
          <a:xfrm>
            <a:off x="2371117" y="3645246"/>
            <a:ext cx="214981" cy="214981"/>
          </a:xfrm>
          <a:prstGeom prst="ellipse">
            <a:avLst/>
          </a:prstGeom>
          <a:solidFill>
            <a:srgbClr val="FFFFFF"/>
          </a:solidFill>
          <a:ln w="19050">
            <a:solidFill>
              <a:srgbClr val="14283A"/>
            </a:solidFill>
            <a:prstDash val="solid"/>
          </a:ln>
        </p:spPr>
      </p:sp>
      <p:sp>
        <p:nvSpPr>
          <p:cNvPr id="15" name="!!no1"/>
          <p:cNvSpPr/>
          <p:nvPr/>
        </p:nvSpPr>
        <p:spPr>
          <a:xfrm>
            <a:off x="2371117"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016061" y="3670051"/>
            <a:ext cx="214981" cy="214981"/>
          </a:xfrm>
          <a:prstGeom prst="ellipse">
            <a:avLst/>
          </a:prstGeom>
          <a:solidFill>
            <a:srgbClr val="FFFFFF"/>
          </a:solidFill>
          <a:ln w="19050">
            <a:solidFill>
              <a:srgbClr val="14283A"/>
            </a:solidFill>
            <a:prstDash val="solid"/>
          </a:ln>
        </p:spPr>
      </p:sp>
      <p:sp>
        <p:nvSpPr>
          <p:cNvPr id="17" name="!!no2"/>
          <p:cNvSpPr/>
          <p:nvPr/>
        </p:nvSpPr>
        <p:spPr>
          <a:xfrm>
            <a:off x="3016061" y="36700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2859737"/>
            <a:ext cx="214981" cy="214981"/>
          </a:xfrm>
          <a:prstGeom prst="ellipse">
            <a:avLst/>
          </a:prstGeom>
          <a:solidFill>
            <a:srgbClr val="FFFFFF"/>
          </a:solidFill>
          <a:ln w="19050">
            <a:solidFill>
              <a:srgbClr val="14283A"/>
            </a:solidFill>
            <a:prstDash val="solid"/>
          </a:ln>
        </p:spPr>
      </p:sp>
      <p:sp>
        <p:nvSpPr>
          <p:cNvPr id="19" name="!!no3"/>
          <p:cNvSpPr/>
          <p:nvPr/>
        </p:nvSpPr>
        <p:spPr>
          <a:xfrm>
            <a:off x="882785" y="28597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826375" y="2868006"/>
            <a:ext cx="214981" cy="214981"/>
          </a:xfrm>
          <a:prstGeom prst="ellipse">
            <a:avLst/>
          </a:prstGeom>
          <a:solidFill>
            <a:srgbClr val="FFFFFF"/>
          </a:solidFill>
          <a:ln w="19050">
            <a:solidFill>
              <a:srgbClr val="14283A"/>
            </a:solidFill>
            <a:prstDash val="solid"/>
          </a:ln>
        </p:spPr>
      </p:sp>
      <p:sp>
        <p:nvSpPr>
          <p:cNvPr id="21" name="!!no4"/>
          <p:cNvSpPr/>
          <p:nvPr/>
        </p:nvSpPr>
        <p:spPr>
          <a:xfrm>
            <a:off x="3826375" y="28680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809348" y="1801368"/>
            <a:ext cx="214981" cy="214981"/>
          </a:xfrm>
          <a:prstGeom prst="ellipse">
            <a:avLst/>
          </a:prstGeom>
          <a:solidFill>
            <a:srgbClr val="FFFFFF"/>
          </a:solidFill>
          <a:ln w="19050">
            <a:solidFill>
              <a:srgbClr val="14283A"/>
            </a:solidFill>
            <a:prstDash val="solid"/>
          </a:ln>
        </p:spPr>
      </p:sp>
      <p:sp>
        <p:nvSpPr>
          <p:cNvPr id="23" name="!!no5"/>
          <p:cNvSpPr/>
          <p:nvPr/>
        </p:nvSpPr>
        <p:spPr>
          <a:xfrm>
            <a:off x="2809348" y="18013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974718" y="178483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Rick Majerus — maybe the finest teacher of half-court offense the college game has produced — built his Utah teams on this: four out, one in, where every pass is followed by a screen away and the post crosses the lane to meet the ball on every reversal. Nothing fancy, everything precise: angles, timing, and a sealed post catch at the end of the chain.</a:t>
            </a:r>
            <a:endParaRPr lang="en-US" sz="950" dirty="0"/>
          </a:p>
        </p:txBody>
      </p:sp>
      <p:sp>
        <p:nvSpPr>
          <p:cNvPr id="26" name="notebox-71"/>
          <p:cNvSpPr/>
          <p:nvPr/>
        </p:nvSpPr>
        <p:spPr>
          <a:xfrm>
            <a:off x="4911495" y="2606040"/>
            <a:ext cx="3821025" cy="1143000"/>
          </a:xfrm>
          <a:prstGeom prst="roundRect">
            <a:avLst>
              <a:gd name="adj" fmla="val 4800"/>
            </a:avLst>
          </a:prstGeom>
          <a:solidFill>
            <a:srgbClr val="E3EDF2"/>
          </a:solidFill>
          <a:ln/>
        </p:spPr>
      </p:sp>
      <p:sp>
        <p:nvSpPr>
          <p:cNvPr id="27" name="notelbl-7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8</a:t>
            </a:r>
            <a:endParaRPr lang="en-US" sz="900" dirty="0"/>
          </a:p>
        </p:txBody>
      </p:sp>
      <p:sp>
        <p:nvSpPr>
          <p:cNvPr id="28" name="note-7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payoff Majerus built it all for: a deep post catch against a defender who has chased screens all possession. Score — or spray out and run it again.</a:t>
            </a:r>
            <a:endParaRPr lang="en-US" sz="1050" dirty="0"/>
          </a:p>
        </p:txBody>
      </p:sp>
      <p:sp>
        <p:nvSpPr>
          <p:cNvPr id="29" name="kp-71"/>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71"/>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Screens are set at the defender, not at a spot — chest to the shoulder he wants to go through.</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cutter sets his man up: walk him in, then explode off the screen shoulder-to-shoulder.</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post runs to the ball on EVERY pass across the floor — he is always a target, always sealing.</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893301"/>
            <a:ext cx="214981" cy="214981"/>
          </a:xfrm>
          <a:prstGeom prst="ellipse">
            <a:avLst/>
          </a:prstGeom>
          <a:solidFill>
            <a:srgbClr val="FFFFFF"/>
          </a:solidFill>
          <a:ln w="19050">
            <a:solidFill>
              <a:srgbClr val="14283A"/>
            </a:solidFill>
            <a:prstDash val="solid"/>
          </a:ln>
        </p:spPr>
      </p:sp>
      <p:sp>
        <p:nvSpPr>
          <p:cNvPr id="14" name="!!no1"/>
          <p:cNvSpPr/>
          <p:nvPr/>
        </p:nvSpPr>
        <p:spPr>
          <a:xfrm>
            <a:off x="2371117" y="389330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6"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18"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1916349" y="2570339"/>
            <a:ext cx="214981" cy="214981"/>
          </a:xfrm>
          <a:prstGeom prst="ellipse">
            <a:avLst/>
          </a:prstGeom>
          <a:solidFill>
            <a:srgbClr val="FFFFFF"/>
          </a:solidFill>
          <a:ln w="19050">
            <a:solidFill>
              <a:srgbClr val="14283A"/>
            </a:solidFill>
            <a:prstDash val="solid"/>
          </a:ln>
        </p:spPr>
      </p:sp>
      <p:sp>
        <p:nvSpPr>
          <p:cNvPr id="20" name="!!no4"/>
          <p:cNvSpPr/>
          <p:nvPr/>
        </p:nvSpPr>
        <p:spPr>
          <a:xfrm>
            <a:off x="1916349" y="257033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825885" y="2570339"/>
            <a:ext cx="214981" cy="214981"/>
          </a:xfrm>
          <a:prstGeom prst="ellipse">
            <a:avLst/>
          </a:prstGeom>
          <a:solidFill>
            <a:srgbClr val="FFFFFF"/>
          </a:solidFill>
          <a:ln w="19050">
            <a:solidFill>
              <a:srgbClr val="14283A"/>
            </a:solidFill>
            <a:prstDash val="solid"/>
          </a:ln>
        </p:spPr>
      </p:sp>
      <p:sp>
        <p:nvSpPr>
          <p:cNvPr id="22" name="!!no5"/>
          <p:cNvSpPr/>
          <p:nvPr/>
        </p:nvSpPr>
        <p:spPr>
          <a:xfrm>
            <a:off x="2825885" y="257033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876764"/>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5" name="notebox-72"/>
          <p:cNvSpPr/>
          <p:nvPr/>
        </p:nvSpPr>
        <p:spPr>
          <a:xfrm>
            <a:off x="4911495" y="2606040"/>
            <a:ext cx="3821025" cy="1143000"/>
          </a:xfrm>
          <a:prstGeom prst="roundRect">
            <a:avLst>
              <a:gd name="adj" fmla="val 4800"/>
            </a:avLst>
          </a:prstGeom>
          <a:solidFill>
            <a:srgbClr val="E3EDF2"/>
          </a:solidFill>
          <a:ln/>
        </p:spPr>
      </p:sp>
      <p:sp>
        <p:nvSpPr>
          <p:cNvPr id="26" name="notelbl-7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7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Need-a-basket possessions, after timeouts, or to get a downhill paint touch against a set defense.</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3-0"/>
          <p:cNvSpPr/>
          <p:nvPr/>
        </p:nvSpPr>
        <p:spPr>
          <a:xfrm flipH="1" flipV="1">
            <a:off x="2106525" y="3546024"/>
            <a:ext cx="372083" cy="454768"/>
          </a:xfrm>
          <a:prstGeom prst="line">
            <a:avLst/>
          </a:prstGeom>
          <a:noFill/>
          <a:ln w="19050">
            <a:solidFill>
              <a:srgbClr val="14283A"/>
            </a:solidFill>
            <a:prstDash val="sysDot"/>
          </a:ln>
        </p:spPr>
      </p:sp>
      <p:sp>
        <p:nvSpPr>
          <p:cNvPr id="14" name="tr-73-0"/>
          <p:cNvSpPr/>
          <p:nvPr/>
        </p:nvSpPr>
        <p:spPr>
          <a:xfrm flipH="1" flipV="1">
            <a:off x="1800590" y="3240089"/>
            <a:ext cx="305935" cy="305935"/>
          </a:xfrm>
          <a:prstGeom prst="line">
            <a:avLst/>
          </a:prstGeom>
          <a:noFill/>
          <a:ln w="19050">
            <a:solidFill>
              <a:srgbClr val="14283A"/>
            </a:solidFill>
            <a:prstDash val="sysDot"/>
            <a:tailEnd type="triangle"/>
          </a:ln>
        </p:spPr>
      </p:sp>
      <p:sp>
        <p:nvSpPr>
          <p:cNvPr id="15" name="tr-73-1"/>
          <p:cNvSpPr/>
          <p:nvPr/>
        </p:nvSpPr>
        <p:spPr>
          <a:xfrm>
            <a:off x="2023840" y="2677830"/>
            <a:ext cx="107491" cy="512648"/>
          </a:xfrm>
          <a:prstGeom prst="line">
            <a:avLst/>
          </a:prstGeom>
          <a:noFill/>
          <a:ln w="44450">
            <a:solidFill>
              <a:srgbClr val="2E7391">
                <a:alpha val="65000"/>
              </a:srgbClr>
            </a:solidFill>
            <a:prstDash val="solid"/>
            <a:tailEnd type="oval"/>
          </a:ln>
        </p:spPr>
      </p:sp>
      <p:sp>
        <p:nvSpPr>
          <p:cNvPr id="16" name="!!o1"/>
          <p:cNvSpPr/>
          <p:nvPr/>
        </p:nvSpPr>
        <p:spPr>
          <a:xfrm>
            <a:off x="1693099" y="3132598"/>
            <a:ext cx="214981" cy="214981"/>
          </a:xfrm>
          <a:prstGeom prst="ellipse">
            <a:avLst/>
          </a:prstGeom>
          <a:solidFill>
            <a:srgbClr val="FFFFFF"/>
          </a:solidFill>
          <a:ln w="19050">
            <a:solidFill>
              <a:srgbClr val="14283A"/>
            </a:solidFill>
            <a:prstDash val="solid"/>
          </a:ln>
        </p:spPr>
      </p:sp>
      <p:sp>
        <p:nvSpPr>
          <p:cNvPr id="17" name="!!no1"/>
          <p:cNvSpPr/>
          <p:nvPr/>
        </p:nvSpPr>
        <p:spPr>
          <a:xfrm>
            <a:off x="1693099" y="313259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2023840" y="3082987"/>
            <a:ext cx="214981" cy="214981"/>
          </a:xfrm>
          <a:prstGeom prst="ellipse">
            <a:avLst/>
          </a:prstGeom>
          <a:solidFill>
            <a:srgbClr val="FFFFFF"/>
          </a:solidFill>
          <a:ln w="19050">
            <a:solidFill>
              <a:srgbClr val="14283A"/>
            </a:solidFill>
            <a:prstDash val="solid"/>
          </a:ln>
        </p:spPr>
      </p:sp>
      <p:sp>
        <p:nvSpPr>
          <p:cNvPr id="23" name="!!no4"/>
          <p:cNvSpPr/>
          <p:nvPr/>
        </p:nvSpPr>
        <p:spPr>
          <a:xfrm>
            <a:off x="2023840" y="308298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825885" y="2570339"/>
            <a:ext cx="214981" cy="214981"/>
          </a:xfrm>
          <a:prstGeom prst="ellipse">
            <a:avLst/>
          </a:prstGeom>
          <a:solidFill>
            <a:srgbClr val="FFFFFF"/>
          </a:solidFill>
          <a:ln w="19050">
            <a:solidFill>
              <a:srgbClr val="14283A"/>
            </a:solidFill>
            <a:prstDash val="solid"/>
          </a:ln>
        </p:spPr>
      </p:sp>
      <p:sp>
        <p:nvSpPr>
          <p:cNvPr id="25" name="!!no5"/>
          <p:cNvSpPr/>
          <p:nvPr/>
        </p:nvSpPr>
        <p:spPr>
          <a:xfrm>
            <a:off x="2825885" y="257033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1858469" y="3116061"/>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8" name="notebox-73"/>
          <p:cNvSpPr/>
          <p:nvPr/>
        </p:nvSpPr>
        <p:spPr>
          <a:xfrm>
            <a:off x="4911495" y="2606040"/>
            <a:ext cx="3821025" cy="1143000"/>
          </a:xfrm>
          <a:prstGeom prst="roundRect">
            <a:avLst>
              <a:gd name="adj" fmla="val 4800"/>
            </a:avLst>
          </a:prstGeom>
          <a:solidFill>
            <a:srgbClr val="E3EDF2"/>
          </a:solidFill>
          <a:ln/>
        </p:spPr>
      </p:sp>
      <p:sp>
        <p:nvSpPr>
          <p:cNvPr id="29" name="notelbl-7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7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attacks off 4’s screen going left — make the defense commit to that side.</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4-0"/>
          <p:cNvSpPr/>
          <p:nvPr/>
        </p:nvSpPr>
        <p:spPr>
          <a:xfrm>
            <a:off x="1800590" y="3240089"/>
            <a:ext cx="553990" cy="181907"/>
          </a:xfrm>
          <a:prstGeom prst="line">
            <a:avLst/>
          </a:prstGeom>
          <a:noFill/>
          <a:ln w="19050">
            <a:solidFill>
              <a:srgbClr val="14283A"/>
            </a:solidFill>
            <a:prstDash val="sysDot"/>
          </a:ln>
        </p:spPr>
      </p:sp>
      <p:sp>
        <p:nvSpPr>
          <p:cNvPr id="14" name="tr-74-0"/>
          <p:cNvSpPr/>
          <p:nvPr/>
        </p:nvSpPr>
        <p:spPr>
          <a:xfrm flipV="1">
            <a:off x="2354580" y="3107793"/>
            <a:ext cx="603601" cy="314203"/>
          </a:xfrm>
          <a:prstGeom prst="line">
            <a:avLst/>
          </a:prstGeom>
          <a:noFill/>
          <a:ln w="19050">
            <a:solidFill>
              <a:srgbClr val="14283A"/>
            </a:solidFill>
            <a:prstDash val="sysDot"/>
          </a:ln>
        </p:spPr>
      </p:sp>
      <p:sp>
        <p:nvSpPr>
          <p:cNvPr id="15" name="tr-74-0"/>
          <p:cNvSpPr/>
          <p:nvPr/>
        </p:nvSpPr>
        <p:spPr>
          <a:xfrm flipH="1" flipV="1">
            <a:off x="2875496" y="2553802"/>
            <a:ext cx="82685" cy="553990"/>
          </a:xfrm>
          <a:prstGeom prst="line">
            <a:avLst/>
          </a:prstGeom>
          <a:noFill/>
          <a:ln w="19050">
            <a:solidFill>
              <a:srgbClr val="14283A"/>
            </a:solidFill>
            <a:prstDash val="sysDot"/>
            <a:tailEnd type="triangle"/>
          </a:ln>
        </p:spPr>
      </p:sp>
      <p:sp>
        <p:nvSpPr>
          <p:cNvPr id="16" name="tr-74-1"/>
          <p:cNvSpPr/>
          <p:nvPr/>
        </p:nvSpPr>
        <p:spPr>
          <a:xfrm flipH="1">
            <a:off x="2776274" y="2677830"/>
            <a:ext cx="157102" cy="512648"/>
          </a:xfrm>
          <a:prstGeom prst="line">
            <a:avLst/>
          </a:prstGeom>
          <a:noFill/>
          <a:ln w="44450">
            <a:solidFill>
              <a:srgbClr val="2E7391">
                <a:alpha val="65000"/>
              </a:srgbClr>
            </a:solidFill>
            <a:prstDash val="solid"/>
            <a:tailEnd type="oval"/>
          </a:ln>
        </p:spPr>
      </p:sp>
      <p:sp>
        <p:nvSpPr>
          <p:cNvPr id="17" name="!!o1"/>
          <p:cNvSpPr/>
          <p:nvPr/>
        </p:nvSpPr>
        <p:spPr>
          <a:xfrm>
            <a:off x="2768006" y="2446312"/>
            <a:ext cx="214981" cy="214981"/>
          </a:xfrm>
          <a:prstGeom prst="ellipse">
            <a:avLst/>
          </a:prstGeom>
          <a:solidFill>
            <a:srgbClr val="FFFFFF"/>
          </a:solidFill>
          <a:ln w="19050">
            <a:solidFill>
              <a:srgbClr val="14283A"/>
            </a:solidFill>
            <a:prstDash val="solid"/>
          </a:ln>
        </p:spPr>
      </p:sp>
      <p:sp>
        <p:nvSpPr>
          <p:cNvPr id="18" name="!!no1"/>
          <p:cNvSpPr/>
          <p:nvPr/>
        </p:nvSpPr>
        <p:spPr>
          <a:xfrm>
            <a:off x="2768006"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2023840" y="3082987"/>
            <a:ext cx="214981" cy="214981"/>
          </a:xfrm>
          <a:prstGeom prst="ellipse">
            <a:avLst/>
          </a:prstGeom>
          <a:solidFill>
            <a:srgbClr val="FFFFFF"/>
          </a:solidFill>
          <a:ln w="19050">
            <a:solidFill>
              <a:srgbClr val="14283A"/>
            </a:solidFill>
            <a:prstDash val="solid"/>
          </a:ln>
        </p:spPr>
      </p:sp>
      <p:sp>
        <p:nvSpPr>
          <p:cNvPr id="24" name="!!no4"/>
          <p:cNvSpPr/>
          <p:nvPr/>
        </p:nvSpPr>
        <p:spPr>
          <a:xfrm>
            <a:off x="2023840" y="308298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2668783" y="3082987"/>
            <a:ext cx="214981" cy="214981"/>
          </a:xfrm>
          <a:prstGeom prst="ellipse">
            <a:avLst/>
          </a:prstGeom>
          <a:solidFill>
            <a:srgbClr val="FFFFFF"/>
          </a:solidFill>
          <a:ln w="19050">
            <a:solidFill>
              <a:srgbClr val="14283A"/>
            </a:solidFill>
            <a:prstDash val="solid"/>
          </a:ln>
        </p:spPr>
      </p:sp>
      <p:sp>
        <p:nvSpPr>
          <p:cNvPr id="26" name="!!no5"/>
          <p:cNvSpPr/>
          <p:nvPr/>
        </p:nvSpPr>
        <p:spPr>
          <a:xfrm>
            <a:off x="2668783" y="308298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2933376" y="2429775"/>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9" name="notebox-74"/>
          <p:cNvSpPr/>
          <p:nvPr/>
        </p:nvSpPr>
        <p:spPr>
          <a:xfrm>
            <a:off x="4911495" y="2606040"/>
            <a:ext cx="3821025" cy="1143000"/>
          </a:xfrm>
          <a:prstGeom prst="roundRect">
            <a:avLst>
              <a:gd name="adj" fmla="val 4800"/>
            </a:avLst>
          </a:prstGeom>
          <a:solidFill>
            <a:srgbClr val="E3EDF2"/>
          </a:solidFill>
          <a:ln/>
        </p:spPr>
      </p:sp>
      <p:sp>
        <p:nvSpPr>
          <p:cNvPr id="30" name="notelbl-7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1" name="note-7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twist: 5 re-screens and 1 snakes back right, turning the corner downhill.</a:t>
            </a:r>
            <a:endParaRPr lang="en-US" sz="10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5-0"/>
          <p:cNvSpPr/>
          <p:nvPr/>
        </p:nvSpPr>
        <p:spPr>
          <a:xfrm flipH="1" flipV="1">
            <a:off x="2660515" y="2181719"/>
            <a:ext cx="115759" cy="1008758"/>
          </a:xfrm>
          <a:prstGeom prst="line">
            <a:avLst/>
          </a:prstGeom>
          <a:noFill/>
          <a:ln w="19050">
            <a:solidFill>
              <a:srgbClr val="14283A"/>
            </a:solidFill>
            <a:prstDash val="solid"/>
          </a:ln>
        </p:spPr>
      </p:sp>
      <p:sp>
        <p:nvSpPr>
          <p:cNvPr id="14" name="tr-75-0"/>
          <p:cNvSpPr/>
          <p:nvPr/>
        </p:nvSpPr>
        <p:spPr>
          <a:xfrm flipH="1" flipV="1">
            <a:off x="2594367" y="1917127"/>
            <a:ext cx="66148" cy="264592"/>
          </a:xfrm>
          <a:prstGeom prst="line">
            <a:avLst/>
          </a:prstGeom>
          <a:noFill/>
          <a:ln w="19050">
            <a:solidFill>
              <a:srgbClr val="14283A"/>
            </a:solidFill>
            <a:prstDash val="solid"/>
            <a:tailEnd type="triangle"/>
          </a:ln>
        </p:spPr>
      </p:sp>
      <p:sp>
        <p:nvSpPr>
          <p:cNvPr id="15" name="tr-75-1"/>
          <p:cNvSpPr/>
          <p:nvPr/>
        </p:nvSpPr>
        <p:spPr>
          <a:xfrm>
            <a:off x="2131330" y="3190478"/>
            <a:ext cx="347277" cy="661481"/>
          </a:xfrm>
          <a:prstGeom prst="line">
            <a:avLst/>
          </a:prstGeom>
          <a:noFill/>
          <a:ln w="19050">
            <a:solidFill>
              <a:srgbClr val="14283A"/>
            </a:solidFill>
            <a:prstDash val="solid"/>
            <a:tailEnd type="triangle"/>
          </a:ln>
        </p:spPr>
      </p:sp>
      <p:sp>
        <p:nvSpPr>
          <p:cNvPr id="16" name="!!o1"/>
          <p:cNvSpPr/>
          <p:nvPr/>
        </p:nvSpPr>
        <p:spPr>
          <a:xfrm>
            <a:off x="2768006" y="2446312"/>
            <a:ext cx="214981" cy="214981"/>
          </a:xfrm>
          <a:prstGeom prst="ellipse">
            <a:avLst/>
          </a:prstGeom>
          <a:solidFill>
            <a:srgbClr val="FFFFFF"/>
          </a:solidFill>
          <a:ln w="19050">
            <a:solidFill>
              <a:srgbClr val="14283A"/>
            </a:solidFill>
            <a:prstDash val="solid"/>
          </a:ln>
        </p:spPr>
      </p:sp>
      <p:sp>
        <p:nvSpPr>
          <p:cNvPr id="17" name="!!no1"/>
          <p:cNvSpPr/>
          <p:nvPr/>
        </p:nvSpPr>
        <p:spPr>
          <a:xfrm>
            <a:off x="2768006"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2371117" y="3744468"/>
            <a:ext cx="214981" cy="214981"/>
          </a:xfrm>
          <a:prstGeom prst="ellipse">
            <a:avLst/>
          </a:prstGeom>
          <a:solidFill>
            <a:srgbClr val="FFFFFF"/>
          </a:solidFill>
          <a:ln w="19050">
            <a:solidFill>
              <a:srgbClr val="14283A"/>
            </a:solidFill>
            <a:prstDash val="solid"/>
          </a:ln>
        </p:spPr>
      </p:sp>
      <p:sp>
        <p:nvSpPr>
          <p:cNvPr id="23" name="!!no4"/>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486876" y="1809637"/>
            <a:ext cx="214981" cy="214981"/>
          </a:xfrm>
          <a:prstGeom prst="ellipse">
            <a:avLst/>
          </a:prstGeom>
          <a:solidFill>
            <a:srgbClr val="FFFFFF"/>
          </a:solidFill>
          <a:ln w="19050">
            <a:solidFill>
              <a:srgbClr val="14283A"/>
            </a:solidFill>
            <a:prstDash val="solid"/>
          </a:ln>
        </p:spPr>
      </p:sp>
      <p:sp>
        <p:nvSpPr>
          <p:cNvPr id="25" name="!!no5"/>
          <p:cNvSpPr/>
          <p:nvPr/>
        </p:nvSpPr>
        <p:spPr>
          <a:xfrm>
            <a:off x="2486876"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933376" y="2429775"/>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8" name="notebox-75"/>
          <p:cNvSpPr/>
          <p:nvPr/>
        </p:nvSpPr>
        <p:spPr>
          <a:xfrm>
            <a:off x="4911495" y="2606040"/>
            <a:ext cx="3821025" cy="1143000"/>
          </a:xfrm>
          <a:prstGeom prst="roundRect">
            <a:avLst>
              <a:gd name="adj" fmla="val 4800"/>
            </a:avLst>
          </a:prstGeom>
          <a:solidFill>
            <a:srgbClr val="E3EDF2"/>
          </a:solidFill>
          <a:ln/>
        </p:spPr>
      </p:sp>
      <p:sp>
        <p:nvSpPr>
          <p:cNvPr id="29" name="notelbl-7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0" name="note-7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5 rolls hard to the rim, 4 pops to the top — pocket pass or throwback, pick your poison.</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76"/>
          <p:cNvSpPr/>
          <p:nvPr/>
        </p:nvSpPr>
        <p:spPr>
          <a:xfrm flipH="1">
            <a:off x="2586098" y="2479386"/>
            <a:ext cx="396889" cy="1298156"/>
          </a:xfrm>
          <a:prstGeom prst="line">
            <a:avLst/>
          </a:prstGeom>
          <a:noFill/>
          <a:ln w="19050">
            <a:solidFill>
              <a:srgbClr val="2E7391"/>
            </a:solidFill>
            <a:prstDash val="dash"/>
            <a:tailEnd type="triangle"/>
          </a:ln>
        </p:spPr>
      </p:sp>
      <p:sp>
        <p:nvSpPr>
          <p:cNvPr id="14" name="!!o1"/>
          <p:cNvSpPr/>
          <p:nvPr/>
        </p:nvSpPr>
        <p:spPr>
          <a:xfrm>
            <a:off x="2768006" y="2446312"/>
            <a:ext cx="214981" cy="214981"/>
          </a:xfrm>
          <a:prstGeom prst="ellipse">
            <a:avLst/>
          </a:prstGeom>
          <a:solidFill>
            <a:srgbClr val="FFFFFF"/>
          </a:solidFill>
          <a:ln w="19050">
            <a:solidFill>
              <a:srgbClr val="14283A"/>
            </a:solidFill>
            <a:prstDash val="solid"/>
          </a:ln>
        </p:spPr>
      </p:sp>
      <p:sp>
        <p:nvSpPr>
          <p:cNvPr id="15" name="!!no1"/>
          <p:cNvSpPr/>
          <p:nvPr/>
        </p:nvSpPr>
        <p:spPr>
          <a:xfrm>
            <a:off x="2768006" y="244631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7"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19"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2371117" y="3744468"/>
            <a:ext cx="214981" cy="214981"/>
          </a:xfrm>
          <a:prstGeom prst="ellipse">
            <a:avLst/>
          </a:prstGeom>
          <a:solidFill>
            <a:srgbClr val="FFFFFF"/>
          </a:solidFill>
          <a:ln w="19050">
            <a:solidFill>
              <a:srgbClr val="14283A"/>
            </a:solidFill>
            <a:prstDash val="solid"/>
          </a:ln>
        </p:spPr>
      </p:sp>
      <p:sp>
        <p:nvSpPr>
          <p:cNvPr id="21" name="!!no4"/>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486876" y="1809637"/>
            <a:ext cx="214981" cy="214981"/>
          </a:xfrm>
          <a:prstGeom prst="ellipse">
            <a:avLst/>
          </a:prstGeom>
          <a:solidFill>
            <a:srgbClr val="FFFFFF"/>
          </a:solidFill>
          <a:ln w="19050">
            <a:solidFill>
              <a:srgbClr val="14283A"/>
            </a:solidFill>
            <a:prstDash val="solid"/>
          </a:ln>
        </p:spPr>
      </p:sp>
      <p:sp>
        <p:nvSpPr>
          <p:cNvPr id="23" name="!!no5"/>
          <p:cNvSpPr/>
          <p:nvPr/>
        </p:nvSpPr>
        <p:spPr>
          <a:xfrm>
            <a:off x="2486876"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72793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6" name="notebox-76"/>
          <p:cNvSpPr/>
          <p:nvPr/>
        </p:nvSpPr>
        <p:spPr>
          <a:xfrm>
            <a:off x="4911495" y="2606040"/>
            <a:ext cx="3821025" cy="1143000"/>
          </a:xfrm>
          <a:prstGeom prst="roundRect">
            <a:avLst>
              <a:gd name="adj" fmla="val 4800"/>
            </a:avLst>
          </a:prstGeom>
          <a:solidFill>
            <a:srgbClr val="E3EDF2"/>
          </a:solidFill>
          <a:ln/>
        </p:spPr>
      </p:sp>
      <p:sp>
        <p:nvSpPr>
          <p:cNvPr id="27" name="notelbl-7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7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Pocket covered? Throwback to 4. The corners never moved — their defenders can’t help.</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SET PLAY  ·  BALL SCREEN</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Horns Twist</a:t>
            </a:r>
            <a:endParaRPr lang="en-US" sz="2200" dirty="0"/>
          </a:p>
        </p:txBody>
      </p:sp>
      <p:sp>
        <p:nvSpPr>
          <p:cNvPr id="4" name="ph-7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5</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7-0"/>
          <p:cNvSpPr/>
          <p:nvPr/>
        </p:nvSpPr>
        <p:spPr>
          <a:xfrm>
            <a:off x="2875496" y="2553802"/>
            <a:ext cx="678018" cy="372083"/>
          </a:xfrm>
          <a:prstGeom prst="line">
            <a:avLst/>
          </a:prstGeom>
          <a:noFill/>
          <a:ln w="19050">
            <a:solidFill>
              <a:srgbClr val="14283A"/>
            </a:solidFill>
            <a:prstDash val="solid"/>
          </a:ln>
        </p:spPr>
      </p:sp>
      <p:sp>
        <p:nvSpPr>
          <p:cNvPr id="14" name="tr-77-0"/>
          <p:cNvSpPr/>
          <p:nvPr/>
        </p:nvSpPr>
        <p:spPr>
          <a:xfrm>
            <a:off x="3553514" y="2925885"/>
            <a:ext cx="330740" cy="124028"/>
          </a:xfrm>
          <a:prstGeom prst="line">
            <a:avLst/>
          </a:prstGeom>
          <a:noFill/>
          <a:ln w="19050">
            <a:solidFill>
              <a:srgbClr val="14283A"/>
            </a:solidFill>
            <a:prstDash val="solid"/>
            <a:tailEnd type="triangle"/>
          </a:ln>
        </p:spPr>
      </p:sp>
      <p:sp>
        <p:nvSpPr>
          <p:cNvPr id="15" name="!!o1"/>
          <p:cNvSpPr/>
          <p:nvPr/>
        </p:nvSpPr>
        <p:spPr>
          <a:xfrm>
            <a:off x="3776764" y="2942422"/>
            <a:ext cx="214981" cy="214981"/>
          </a:xfrm>
          <a:prstGeom prst="ellipse">
            <a:avLst/>
          </a:prstGeom>
          <a:solidFill>
            <a:srgbClr val="FFFFFF"/>
          </a:solidFill>
          <a:ln w="19050">
            <a:solidFill>
              <a:srgbClr val="14283A"/>
            </a:solidFill>
            <a:prstDash val="solid"/>
          </a:ln>
        </p:spPr>
      </p:sp>
      <p:sp>
        <p:nvSpPr>
          <p:cNvPr id="16" name="!!no1"/>
          <p:cNvSpPr/>
          <p:nvPr/>
        </p:nvSpPr>
        <p:spPr>
          <a:xfrm>
            <a:off x="3776764" y="294242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2371117" y="3744468"/>
            <a:ext cx="214981" cy="214981"/>
          </a:xfrm>
          <a:prstGeom prst="ellipse">
            <a:avLst/>
          </a:prstGeom>
          <a:solidFill>
            <a:srgbClr val="FFFFFF"/>
          </a:solidFill>
          <a:ln w="19050">
            <a:solidFill>
              <a:srgbClr val="14283A"/>
            </a:solidFill>
            <a:prstDash val="solid"/>
          </a:ln>
        </p:spPr>
      </p:sp>
      <p:sp>
        <p:nvSpPr>
          <p:cNvPr id="22" name="!!no4"/>
          <p:cNvSpPr/>
          <p:nvPr/>
        </p:nvSpPr>
        <p:spPr>
          <a:xfrm>
            <a:off x="2371117" y="374446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486876" y="1809637"/>
            <a:ext cx="214981" cy="214981"/>
          </a:xfrm>
          <a:prstGeom prst="ellipse">
            <a:avLst/>
          </a:prstGeom>
          <a:solidFill>
            <a:srgbClr val="FFFFFF"/>
          </a:solidFill>
          <a:ln w="19050">
            <a:solidFill>
              <a:srgbClr val="14283A"/>
            </a:solidFill>
            <a:prstDash val="solid"/>
          </a:ln>
        </p:spPr>
      </p:sp>
      <p:sp>
        <p:nvSpPr>
          <p:cNvPr id="24" name="!!no5"/>
          <p:cNvSpPr/>
          <p:nvPr/>
        </p:nvSpPr>
        <p:spPr>
          <a:xfrm>
            <a:off x="2486876" y="180963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536487" y="3727931"/>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Our primary half-court set. Horns alignment — bigs at the elbows, shooters glued to the corners — with a double-drag twist: 1 refuses the first screen and turns the corner off the re-screen. Ends in 4-out spacing if nothing comes.</a:t>
            </a:r>
            <a:endParaRPr lang="en-US" sz="950" dirty="0"/>
          </a:p>
        </p:txBody>
      </p:sp>
      <p:sp>
        <p:nvSpPr>
          <p:cNvPr id="27" name="notebox-77"/>
          <p:cNvSpPr/>
          <p:nvPr/>
        </p:nvSpPr>
        <p:spPr>
          <a:xfrm>
            <a:off x="4911495" y="2606040"/>
            <a:ext cx="3821025" cy="1143000"/>
          </a:xfrm>
          <a:prstGeom prst="roundRect">
            <a:avLst>
              <a:gd name="adj" fmla="val 4800"/>
            </a:avLst>
          </a:prstGeom>
          <a:solidFill>
            <a:srgbClr val="E3EDF2"/>
          </a:solidFill>
          <a:ln/>
        </p:spPr>
      </p:sp>
      <p:sp>
        <p:nvSpPr>
          <p:cNvPr id="28" name="notelbl-7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29" name="note-7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No shot: 1 exits to the wing and we’re in 4-out spacing with 5 inside. Motion continues.</a:t>
            </a:r>
            <a:endParaRPr lang="en-US" sz="1050" dirty="0"/>
          </a:p>
        </p:txBody>
      </p:sp>
      <p:sp>
        <p:nvSpPr>
          <p:cNvPr id="30" name="kp-77"/>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1" name="kpl-77"/>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Corners NEVER move early — their gravity is the play.</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Reads in order: rim (roller) → pocket → pop → corners. Say them in the huddle.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reject is always live: if X1 cheats over the first screen, 1 attacks the other way immediately.</a:t>
            </a:r>
            <a:endParaRPr lang="en-US" sz="850" dirty="0"/>
          </a:p>
        </p:txBody>
      </p:sp>
      <p:sp>
        <p:nvSpPr>
          <p:cNvPr id="32"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ATTACK  ·  VS 2-3</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Loader — Zone Offense vs 2-3</a:t>
            </a:r>
            <a:endParaRPr lang="en-US" sz="2200" dirty="0"/>
          </a:p>
        </p:txBody>
      </p:sp>
      <p:sp>
        <p:nvSpPr>
          <p:cNvPr id="4" name="ph-7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4"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16"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18"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3487366" y="1495433"/>
            <a:ext cx="214981" cy="214981"/>
          </a:xfrm>
          <a:prstGeom prst="ellipse">
            <a:avLst/>
          </a:prstGeom>
          <a:solidFill>
            <a:srgbClr val="FFFFFF"/>
          </a:solidFill>
          <a:ln w="19050">
            <a:solidFill>
              <a:srgbClr val="14283A"/>
            </a:solidFill>
            <a:prstDash val="solid"/>
          </a:ln>
        </p:spPr>
      </p:sp>
      <p:sp>
        <p:nvSpPr>
          <p:cNvPr id="20" name="!!no4"/>
          <p:cNvSpPr/>
          <p:nvPr/>
        </p:nvSpPr>
        <p:spPr>
          <a:xfrm>
            <a:off x="3487366" y="149543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371117" y="2528997"/>
            <a:ext cx="214981" cy="214981"/>
          </a:xfrm>
          <a:prstGeom prst="ellipse">
            <a:avLst/>
          </a:prstGeom>
          <a:solidFill>
            <a:srgbClr val="FFFFFF"/>
          </a:solidFill>
          <a:ln w="19050">
            <a:solidFill>
              <a:srgbClr val="14283A"/>
            </a:solidFill>
            <a:prstDash val="solid"/>
          </a:ln>
        </p:spPr>
      </p:sp>
      <p:sp>
        <p:nvSpPr>
          <p:cNvPr id="22" name="!!no5"/>
          <p:cNvSpPr/>
          <p:nvPr/>
        </p:nvSpPr>
        <p:spPr>
          <a:xfrm>
            <a:off x="2371117" y="252899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d1"/>
          <p:cNvSpPr/>
          <p:nvPr/>
        </p:nvSpPr>
        <p:spPr>
          <a:xfrm>
            <a:off x="1883275"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4" name="!!d2"/>
          <p:cNvSpPr/>
          <p:nvPr/>
        </p:nvSpPr>
        <p:spPr>
          <a:xfrm>
            <a:off x="2710126" y="3223552"/>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5" name="!!d3"/>
          <p:cNvSpPr/>
          <p:nvPr/>
        </p:nvSpPr>
        <p:spPr>
          <a:xfrm>
            <a:off x="1097766"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6" name="!!d4"/>
          <p:cNvSpPr/>
          <p:nvPr/>
        </p:nvSpPr>
        <p:spPr>
          <a:xfrm>
            <a:off x="3495634"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7" name="!!d5"/>
          <p:cNvSpPr/>
          <p:nvPr/>
        </p:nvSpPr>
        <p:spPr>
          <a:xfrm>
            <a:off x="2296700" y="194193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8" name="!!ball"/>
          <p:cNvSpPr/>
          <p:nvPr/>
        </p:nvSpPr>
        <p:spPr>
          <a:xfrm>
            <a:off x="2536487" y="3711394"/>
            <a:ext cx="99222" cy="99222"/>
          </a:xfrm>
          <a:prstGeom prst="ellipse">
            <a:avLst/>
          </a:prstGeom>
          <a:solidFill>
            <a:srgbClr val="D9641E"/>
          </a:solidFill>
          <a:ln w="9525">
            <a:solidFill>
              <a:srgbClr val="B04E12"/>
            </a:solidFill>
            <a:prstDash val="solid"/>
          </a:ln>
        </p:spPr>
      </p:sp>
      <p:sp>
        <p:nvSpPr>
          <p:cNvPr id="29"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Overload one side of the zone and attack the seams it opens. Four perimeter players tilt the floor right; the high post is the release valve in the middle; the short corner lives behind the back line where zones can’t see.</a:t>
            </a:r>
            <a:endParaRPr lang="en-US" sz="950" dirty="0"/>
          </a:p>
        </p:txBody>
      </p:sp>
      <p:sp>
        <p:nvSpPr>
          <p:cNvPr id="30" name="notebox-78"/>
          <p:cNvSpPr/>
          <p:nvPr/>
        </p:nvSpPr>
        <p:spPr>
          <a:xfrm>
            <a:off x="4911495" y="2606040"/>
            <a:ext cx="3821025" cy="1143000"/>
          </a:xfrm>
          <a:prstGeom prst="roundRect">
            <a:avLst>
              <a:gd name="adj" fmla="val 4800"/>
            </a:avLst>
          </a:prstGeom>
          <a:solidFill>
            <a:srgbClr val="E3EDF2"/>
          </a:solidFill>
          <a:ln/>
        </p:spPr>
      </p:sp>
      <p:sp>
        <p:nvSpPr>
          <p:cNvPr id="31" name="notelbl-7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32" name="note-7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Any 2-3 or matchup zone. The spacing principles are ours — only the target changes: attack seams and gaps, not defenders.</a:t>
            </a:r>
            <a:endParaRPr lang="en-US" sz="1050" dirty="0"/>
          </a:p>
        </p:txBody>
      </p:sp>
      <p:sp>
        <p:nvSpPr>
          <p:cNvPr id="33"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ATTACK  ·  VS 2-3</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Loader — Zone Offense vs 2-3</a:t>
            </a:r>
            <a:endParaRPr lang="en-US" sz="2200" dirty="0"/>
          </a:p>
        </p:txBody>
      </p:sp>
      <p:sp>
        <p:nvSpPr>
          <p:cNvPr id="4" name="ph-7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79-0"/>
          <p:cNvSpPr/>
          <p:nvPr/>
        </p:nvSpPr>
        <p:spPr>
          <a:xfrm flipV="1">
            <a:off x="2892033" y="3074719"/>
            <a:ext cx="496111" cy="264592"/>
          </a:xfrm>
          <a:prstGeom prst="line">
            <a:avLst/>
          </a:prstGeom>
          <a:noFill/>
          <a:ln w="15875">
            <a:solidFill>
              <a:srgbClr val="A5392E"/>
            </a:solidFill>
            <a:prstDash val="dash"/>
            <a:tailEnd type="triangle"/>
          </a:ln>
        </p:spPr>
      </p:sp>
      <p:sp>
        <p:nvSpPr>
          <p:cNvPr id="14" name="tr-79-1"/>
          <p:cNvSpPr/>
          <p:nvPr/>
        </p:nvSpPr>
        <p:spPr>
          <a:xfrm flipV="1">
            <a:off x="2065182" y="3190478"/>
            <a:ext cx="512648" cy="148833"/>
          </a:xfrm>
          <a:prstGeom prst="line">
            <a:avLst/>
          </a:prstGeom>
          <a:noFill/>
          <a:ln w="15875">
            <a:solidFill>
              <a:srgbClr val="A5392E"/>
            </a:solidFill>
            <a:prstDash val="dash"/>
            <a:tailEnd type="triangle"/>
          </a:ln>
        </p:spPr>
      </p:sp>
      <p:sp>
        <p:nvSpPr>
          <p:cNvPr id="15" name="tr-79-2"/>
          <p:cNvSpPr/>
          <p:nvPr/>
        </p:nvSpPr>
        <p:spPr>
          <a:xfrm>
            <a:off x="2478608" y="2057692"/>
            <a:ext cx="231518" cy="24806"/>
          </a:xfrm>
          <a:prstGeom prst="line">
            <a:avLst/>
          </a:prstGeom>
          <a:noFill/>
          <a:ln w="15875">
            <a:solidFill>
              <a:srgbClr val="A5392E"/>
            </a:solidFill>
            <a:prstDash val="dash"/>
            <a:tailEnd type="triangle"/>
          </a:ln>
        </p:spPr>
      </p:sp>
      <p:sp>
        <p:nvSpPr>
          <p:cNvPr id="16" name="tr-79-3"/>
          <p:cNvSpPr/>
          <p:nvPr/>
        </p:nvSpPr>
        <p:spPr>
          <a:xfrm>
            <a:off x="1279674" y="1933664"/>
            <a:ext cx="330740" cy="66148"/>
          </a:xfrm>
          <a:prstGeom prst="line">
            <a:avLst/>
          </a:prstGeom>
          <a:noFill/>
          <a:ln w="15875">
            <a:solidFill>
              <a:srgbClr val="A5392E"/>
            </a:solidFill>
            <a:prstDash val="dash"/>
            <a:tailEnd type="triangle"/>
          </a:ln>
        </p:spPr>
      </p:sp>
      <p:sp>
        <p:nvSpPr>
          <p:cNvPr id="17" name="trp-79"/>
          <p:cNvSpPr/>
          <p:nvPr/>
        </p:nvSpPr>
        <p:spPr>
          <a:xfrm flipV="1">
            <a:off x="2586098" y="2934154"/>
            <a:ext cx="1405647" cy="826851"/>
          </a:xfrm>
          <a:prstGeom prst="line">
            <a:avLst/>
          </a:prstGeom>
          <a:noFill/>
          <a:ln w="19050">
            <a:solidFill>
              <a:srgbClr val="2E7391"/>
            </a:solidFill>
            <a:prstDash val="dash"/>
            <a:tailEnd type="triangle"/>
          </a:ln>
        </p:spPr>
      </p:sp>
      <p:sp>
        <p:nvSpPr>
          <p:cNvPr id="18"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9"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20"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21"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2"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4" name="!!o4"/>
          <p:cNvSpPr/>
          <p:nvPr/>
        </p:nvSpPr>
        <p:spPr>
          <a:xfrm>
            <a:off x="3487366" y="1495433"/>
            <a:ext cx="214981" cy="214981"/>
          </a:xfrm>
          <a:prstGeom prst="ellipse">
            <a:avLst/>
          </a:prstGeom>
          <a:solidFill>
            <a:srgbClr val="FFFFFF"/>
          </a:solidFill>
          <a:ln w="19050">
            <a:solidFill>
              <a:srgbClr val="14283A"/>
            </a:solidFill>
            <a:prstDash val="solid"/>
          </a:ln>
        </p:spPr>
      </p:sp>
      <p:sp>
        <p:nvSpPr>
          <p:cNvPr id="25" name="!!no4"/>
          <p:cNvSpPr/>
          <p:nvPr/>
        </p:nvSpPr>
        <p:spPr>
          <a:xfrm>
            <a:off x="3487366" y="149543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6" name="!!o5"/>
          <p:cNvSpPr/>
          <p:nvPr/>
        </p:nvSpPr>
        <p:spPr>
          <a:xfrm>
            <a:off x="2371117" y="2528997"/>
            <a:ext cx="214981" cy="214981"/>
          </a:xfrm>
          <a:prstGeom prst="ellipse">
            <a:avLst/>
          </a:prstGeom>
          <a:solidFill>
            <a:srgbClr val="FFFFFF"/>
          </a:solidFill>
          <a:ln w="19050">
            <a:solidFill>
              <a:srgbClr val="14283A"/>
            </a:solidFill>
            <a:prstDash val="solid"/>
          </a:ln>
        </p:spPr>
      </p:sp>
      <p:sp>
        <p:nvSpPr>
          <p:cNvPr id="27" name="!!no5"/>
          <p:cNvSpPr/>
          <p:nvPr/>
        </p:nvSpPr>
        <p:spPr>
          <a:xfrm>
            <a:off x="2371117" y="252899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8" name="!!d1"/>
          <p:cNvSpPr/>
          <p:nvPr/>
        </p:nvSpPr>
        <p:spPr>
          <a:xfrm>
            <a:off x="2395923" y="307471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9" name="!!d2"/>
          <p:cNvSpPr/>
          <p:nvPr/>
        </p:nvSpPr>
        <p:spPr>
          <a:xfrm>
            <a:off x="3206237" y="295895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30" name="!!d3"/>
          <p:cNvSpPr/>
          <p:nvPr/>
        </p:nvSpPr>
        <p:spPr>
          <a:xfrm>
            <a:off x="1428507" y="188405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1" name="!!d4"/>
          <p:cNvSpPr/>
          <p:nvPr/>
        </p:nvSpPr>
        <p:spPr>
          <a:xfrm>
            <a:off x="3495634" y="1817905"/>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2" name="!!d5"/>
          <p:cNvSpPr/>
          <p:nvPr/>
        </p:nvSpPr>
        <p:spPr>
          <a:xfrm>
            <a:off x="2528219" y="196673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3" name="!!ball"/>
          <p:cNvSpPr/>
          <p:nvPr/>
        </p:nvSpPr>
        <p:spPr>
          <a:xfrm>
            <a:off x="3942134" y="2884543"/>
            <a:ext cx="99222" cy="99222"/>
          </a:xfrm>
          <a:prstGeom prst="ellipse">
            <a:avLst/>
          </a:prstGeom>
          <a:solidFill>
            <a:srgbClr val="D9641E"/>
          </a:solidFill>
          <a:ln w="9525">
            <a:solidFill>
              <a:srgbClr val="B04E12"/>
            </a:solidFill>
            <a:prstDash val="solid"/>
          </a:ln>
        </p:spPr>
      </p:sp>
      <p:sp>
        <p:nvSpPr>
          <p:cNvPr id="3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Overload one side of the zone and attack the seams it opens. Four perimeter players tilt the floor right; the high post is the release valve in the middle; the short corner lives behind the back line where zones can’t see.</a:t>
            </a:r>
            <a:endParaRPr lang="en-US" sz="950" dirty="0"/>
          </a:p>
        </p:txBody>
      </p:sp>
      <p:sp>
        <p:nvSpPr>
          <p:cNvPr id="35" name="notebox-79"/>
          <p:cNvSpPr/>
          <p:nvPr/>
        </p:nvSpPr>
        <p:spPr>
          <a:xfrm>
            <a:off x="4911495" y="2606040"/>
            <a:ext cx="3821025" cy="1143000"/>
          </a:xfrm>
          <a:prstGeom prst="roundRect">
            <a:avLst>
              <a:gd name="adj" fmla="val 4800"/>
            </a:avLst>
          </a:prstGeom>
          <a:solidFill>
            <a:srgbClr val="E3EDF2"/>
          </a:solidFill>
          <a:ln/>
        </p:spPr>
      </p:sp>
      <p:sp>
        <p:nvSpPr>
          <p:cNvPr id="36" name="notelbl-7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7" name="note-7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Wing entry tilts the zone — the whole overload is on one side now.</a:t>
            </a:r>
            <a:endParaRPr lang="en-US" sz="1050" dirty="0"/>
          </a:p>
        </p:txBody>
      </p:sp>
      <p:sp>
        <p:nvSpPr>
          <p:cNvPr id="3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8"/>
          <p:cNvSpPr/>
          <p:nvPr/>
        </p:nvSpPr>
        <p:spPr>
          <a:xfrm flipH="1">
            <a:off x="2586098" y="3058182"/>
            <a:ext cx="1364304" cy="744166"/>
          </a:xfrm>
          <a:prstGeom prst="line">
            <a:avLst/>
          </a:prstGeom>
          <a:noFill/>
          <a:ln w="19050">
            <a:solidFill>
              <a:srgbClr val="2E7391"/>
            </a:solidFill>
            <a:prstDash val="dash"/>
            <a:tailEnd type="triangle"/>
          </a:ln>
        </p:spPr>
      </p:sp>
      <p:sp>
        <p:nvSpPr>
          <p:cNvPr id="14"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5"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35421" y="3025108"/>
            <a:ext cx="214981" cy="214981"/>
          </a:xfrm>
          <a:prstGeom prst="ellipse">
            <a:avLst/>
          </a:prstGeom>
          <a:solidFill>
            <a:srgbClr val="FFFFFF"/>
          </a:solidFill>
          <a:ln w="19050">
            <a:solidFill>
              <a:srgbClr val="14283A"/>
            </a:solidFill>
            <a:prstDash val="solid"/>
          </a:ln>
        </p:spPr>
      </p:sp>
      <p:sp>
        <p:nvSpPr>
          <p:cNvPr id="17" name="!!no2"/>
          <p:cNvSpPr/>
          <p:nvPr/>
        </p:nvSpPr>
        <p:spPr>
          <a:xfrm>
            <a:off x="3735421"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2371117" y="3769274"/>
            <a:ext cx="214981" cy="214981"/>
          </a:xfrm>
          <a:prstGeom prst="ellipse">
            <a:avLst/>
          </a:prstGeom>
          <a:solidFill>
            <a:srgbClr val="FFFFFF"/>
          </a:solidFill>
          <a:ln w="19050">
            <a:solidFill>
              <a:srgbClr val="14283A"/>
            </a:solidFill>
            <a:prstDash val="solid"/>
          </a:ln>
        </p:spPr>
      </p:sp>
      <p:sp>
        <p:nvSpPr>
          <p:cNvPr id="19" name="!!no3"/>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006813" y="3025108"/>
            <a:ext cx="214981" cy="214981"/>
          </a:xfrm>
          <a:prstGeom prst="ellipse">
            <a:avLst/>
          </a:prstGeom>
          <a:solidFill>
            <a:srgbClr val="FFFFFF"/>
          </a:solidFill>
          <a:ln w="19050">
            <a:solidFill>
              <a:srgbClr val="14283A"/>
            </a:solidFill>
            <a:prstDash val="solid"/>
          </a:ln>
        </p:spPr>
      </p:sp>
      <p:sp>
        <p:nvSpPr>
          <p:cNvPr id="23" name="!!no5"/>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6" name="notebox-8"/>
          <p:cNvSpPr/>
          <p:nvPr/>
        </p:nvSpPr>
        <p:spPr>
          <a:xfrm>
            <a:off x="4911495" y="2606040"/>
            <a:ext cx="3821025" cy="1143000"/>
          </a:xfrm>
          <a:prstGeom prst="roundRect">
            <a:avLst>
              <a:gd name="adj" fmla="val 4800"/>
            </a:avLst>
          </a:prstGeom>
          <a:solidFill>
            <a:srgbClr val="E3EDF2"/>
          </a:solidFill>
          <a:ln/>
        </p:spPr>
      </p:sp>
      <p:sp>
        <p:nvSpPr>
          <p:cNvPr id="27" name="notelbl-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reverses to the new top — the pattern repeats on the other side, forever.</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ATTACK  ·  VS 2-3</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Loader — Zone Offense vs 2-3</a:t>
            </a:r>
            <a:endParaRPr lang="en-US" sz="2200" dirty="0"/>
          </a:p>
        </p:txBody>
      </p:sp>
      <p:sp>
        <p:nvSpPr>
          <p:cNvPr id="4" name="ph-8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80-0"/>
          <p:cNvSpPr/>
          <p:nvPr/>
        </p:nvSpPr>
        <p:spPr>
          <a:xfrm flipV="1">
            <a:off x="3677542" y="1669072"/>
            <a:ext cx="396889" cy="264592"/>
          </a:xfrm>
          <a:prstGeom prst="line">
            <a:avLst/>
          </a:prstGeom>
          <a:noFill/>
          <a:ln w="15875">
            <a:solidFill>
              <a:srgbClr val="A5392E"/>
            </a:solidFill>
            <a:prstDash val="dash"/>
            <a:tailEnd type="triangle"/>
          </a:ln>
        </p:spPr>
      </p:sp>
      <p:sp>
        <p:nvSpPr>
          <p:cNvPr id="14" name="tr-80-1"/>
          <p:cNvSpPr/>
          <p:nvPr/>
        </p:nvSpPr>
        <p:spPr>
          <a:xfrm flipV="1">
            <a:off x="2710126" y="1917127"/>
            <a:ext cx="330740" cy="165370"/>
          </a:xfrm>
          <a:prstGeom prst="line">
            <a:avLst/>
          </a:prstGeom>
          <a:noFill/>
          <a:ln w="15875">
            <a:solidFill>
              <a:srgbClr val="A5392E"/>
            </a:solidFill>
            <a:prstDash val="dash"/>
            <a:tailEnd type="triangle"/>
          </a:ln>
        </p:spPr>
      </p:sp>
      <p:sp>
        <p:nvSpPr>
          <p:cNvPr id="15" name="tr-80-2"/>
          <p:cNvSpPr/>
          <p:nvPr/>
        </p:nvSpPr>
        <p:spPr>
          <a:xfrm flipV="1">
            <a:off x="3388144" y="2471117"/>
            <a:ext cx="231518" cy="603601"/>
          </a:xfrm>
          <a:prstGeom prst="line">
            <a:avLst/>
          </a:prstGeom>
          <a:noFill/>
          <a:ln w="15875">
            <a:solidFill>
              <a:srgbClr val="A5392E"/>
            </a:solidFill>
            <a:prstDash val="dash"/>
            <a:tailEnd type="triangle"/>
          </a:ln>
        </p:spPr>
      </p:sp>
      <p:sp>
        <p:nvSpPr>
          <p:cNvPr id="16" name="trp-80"/>
          <p:cNvSpPr/>
          <p:nvPr/>
        </p:nvSpPr>
        <p:spPr>
          <a:xfrm flipV="1">
            <a:off x="3991745" y="1404479"/>
            <a:ext cx="314203" cy="1529674"/>
          </a:xfrm>
          <a:prstGeom prst="line">
            <a:avLst/>
          </a:prstGeom>
          <a:noFill/>
          <a:ln w="19050">
            <a:solidFill>
              <a:srgbClr val="2E7391"/>
            </a:solidFill>
            <a:prstDash val="dash"/>
            <a:tailEnd type="triangle"/>
          </a:ln>
        </p:spPr>
      </p:sp>
      <p:sp>
        <p:nvSpPr>
          <p:cNvPr id="17"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8"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20"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3487366" y="1495433"/>
            <a:ext cx="214981" cy="214981"/>
          </a:xfrm>
          <a:prstGeom prst="ellipse">
            <a:avLst/>
          </a:prstGeom>
          <a:solidFill>
            <a:srgbClr val="FFFFFF"/>
          </a:solidFill>
          <a:ln w="19050">
            <a:solidFill>
              <a:srgbClr val="14283A"/>
            </a:solidFill>
            <a:prstDash val="solid"/>
          </a:ln>
        </p:spPr>
      </p:sp>
      <p:sp>
        <p:nvSpPr>
          <p:cNvPr id="24" name="!!no4"/>
          <p:cNvSpPr/>
          <p:nvPr/>
        </p:nvSpPr>
        <p:spPr>
          <a:xfrm>
            <a:off x="3487366" y="149543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2371117" y="2528997"/>
            <a:ext cx="214981" cy="214981"/>
          </a:xfrm>
          <a:prstGeom prst="ellipse">
            <a:avLst/>
          </a:prstGeom>
          <a:solidFill>
            <a:srgbClr val="FFFFFF"/>
          </a:solidFill>
          <a:ln w="19050">
            <a:solidFill>
              <a:srgbClr val="14283A"/>
            </a:solidFill>
            <a:prstDash val="solid"/>
          </a:ln>
        </p:spPr>
      </p:sp>
      <p:sp>
        <p:nvSpPr>
          <p:cNvPr id="26" name="!!no5"/>
          <p:cNvSpPr/>
          <p:nvPr/>
        </p:nvSpPr>
        <p:spPr>
          <a:xfrm>
            <a:off x="2371117" y="252899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d1"/>
          <p:cNvSpPr/>
          <p:nvPr/>
        </p:nvSpPr>
        <p:spPr>
          <a:xfrm>
            <a:off x="2395923" y="307471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8" name="!!d2"/>
          <p:cNvSpPr/>
          <p:nvPr/>
        </p:nvSpPr>
        <p:spPr>
          <a:xfrm>
            <a:off x="3437755" y="235535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9" name="!!d3"/>
          <p:cNvSpPr/>
          <p:nvPr/>
        </p:nvSpPr>
        <p:spPr>
          <a:xfrm>
            <a:off x="1428507" y="188405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30" name="!!d4"/>
          <p:cNvSpPr/>
          <p:nvPr/>
        </p:nvSpPr>
        <p:spPr>
          <a:xfrm>
            <a:off x="3892523" y="155331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31" name="!!d5"/>
          <p:cNvSpPr/>
          <p:nvPr/>
        </p:nvSpPr>
        <p:spPr>
          <a:xfrm>
            <a:off x="2858959" y="180136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2"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33"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Overload one side of the zone and attack the seams it opens. Four perimeter players tilt the floor right; the high post is the release valve in the middle; the short corner lives behind the back line where zones can’t see.</a:t>
            </a:r>
            <a:endParaRPr lang="en-US" sz="950" dirty="0"/>
          </a:p>
        </p:txBody>
      </p:sp>
      <p:sp>
        <p:nvSpPr>
          <p:cNvPr id="34" name="notebox-80"/>
          <p:cNvSpPr/>
          <p:nvPr/>
        </p:nvSpPr>
        <p:spPr>
          <a:xfrm>
            <a:off x="4911495" y="2606040"/>
            <a:ext cx="3821025" cy="1143000"/>
          </a:xfrm>
          <a:prstGeom prst="roundRect">
            <a:avLst>
              <a:gd name="adj" fmla="val 4800"/>
            </a:avLst>
          </a:prstGeom>
          <a:solidFill>
            <a:srgbClr val="E3EDF2"/>
          </a:solidFill>
          <a:ln/>
        </p:spPr>
      </p:sp>
      <p:sp>
        <p:nvSpPr>
          <p:cNvPr id="35" name="notelbl-8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6" name="note-8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Corner catch: the back forward must sprint out, the center slides over — seams open behind them.</a:t>
            </a:r>
            <a:endParaRPr lang="en-US" sz="1050" dirty="0"/>
          </a:p>
        </p:txBody>
      </p:sp>
      <p:sp>
        <p:nvSpPr>
          <p:cNvPr id="37"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ATTACK  ·  VS 2-3</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Loader — Zone Offense vs 2-3</a:t>
            </a:r>
            <a:endParaRPr lang="en-US" sz="2200" dirty="0"/>
          </a:p>
        </p:txBody>
      </p:sp>
      <p:sp>
        <p:nvSpPr>
          <p:cNvPr id="4" name="ph-8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81-0"/>
          <p:cNvSpPr/>
          <p:nvPr/>
        </p:nvSpPr>
        <p:spPr>
          <a:xfrm flipH="1">
            <a:off x="3321996" y="1602924"/>
            <a:ext cx="272861" cy="148833"/>
          </a:xfrm>
          <a:prstGeom prst="line">
            <a:avLst/>
          </a:prstGeom>
          <a:noFill/>
          <a:ln w="44450">
            <a:solidFill>
              <a:srgbClr val="2E7391">
                <a:alpha val="65000"/>
              </a:srgbClr>
            </a:solidFill>
            <a:prstDash val="solid"/>
            <a:tailEnd type="oval"/>
          </a:ln>
        </p:spPr>
      </p:sp>
      <p:sp>
        <p:nvSpPr>
          <p:cNvPr id="14" name="tr-81-1"/>
          <p:cNvSpPr/>
          <p:nvPr/>
        </p:nvSpPr>
        <p:spPr>
          <a:xfrm flipV="1">
            <a:off x="2478608" y="2280942"/>
            <a:ext cx="272861" cy="355546"/>
          </a:xfrm>
          <a:prstGeom prst="line">
            <a:avLst/>
          </a:prstGeom>
          <a:noFill/>
          <a:ln w="19050">
            <a:solidFill>
              <a:srgbClr val="14283A"/>
            </a:solidFill>
            <a:prstDash val="solid"/>
            <a:tailEnd type="triangle"/>
          </a:ln>
        </p:spPr>
      </p:sp>
      <p:sp>
        <p:nvSpPr>
          <p:cNvPr id="15"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6"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18"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3214505" y="1644266"/>
            <a:ext cx="214981" cy="214981"/>
          </a:xfrm>
          <a:prstGeom prst="ellipse">
            <a:avLst/>
          </a:prstGeom>
          <a:solidFill>
            <a:srgbClr val="FFFFFF"/>
          </a:solidFill>
          <a:ln w="19050">
            <a:solidFill>
              <a:srgbClr val="14283A"/>
            </a:solidFill>
            <a:prstDash val="solid"/>
          </a:ln>
        </p:spPr>
      </p:sp>
      <p:sp>
        <p:nvSpPr>
          <p:cNvPr id="22" name="!!no4"/>
          <p:cNvSpPr/>
          <p:nvPr/>
        </p:nvSpPr>
        <p:spPr>
          <a:xfrm>
            <a:off x="3214505"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2643978" y="2173451"/>
            <a:ext cx="214981" cy="214981"/>
          </a:xfrm>
          <a:prstGeom prst="ellipse">
            <a:avLst/>
          </a:prstGeom>
          <a:solidFill>
            <a:srgbClr val="FFFFFF"/>
          </a:solidFill>
          <a:ln w="19050">
            <a:solidFill>
              <a:srgbClr val="14283A"/>
            </a:solidFill>
            <a:prstDash val="solid"/>
          </a:ln>
        </p:spPr>
      </p:sp>
      <p:sp>
        <p:nvSpPr>
          <p:cNvPr id="24" name="!!no5"/>
          <p:cNvSpPr/>
          <p:nvPr/>
        </p:nvSpPr>
        <p:spPr>
          <a:xfrm>
            <a:off x="2643978" y="21734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d1"/>
          <p:cNvSpPr/>
          <p:nvPr/>
        </p:nvSpPr>
        <p:spPr>
          <a:xfrm>
            <a:off x="2395923" y="307471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6" name="!!d2"/>
          <p:cNvSpPr/>
          <p:nvPr/>
        </p:nvSpPr>
        <p:spPr>
          <a:xfrm>
            <a:off x="3437755" y="235535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7" name="!!d3"/>
          <p:cNvSpPr/>
          <p:nvPr/>
        </p:nvSpPr>
        <p:spPr>
          <a:xfrm>
            <a:off x="1428507" y="188405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8" name="!!d4"/>
          <p:cNvSpPr/>
          <p:nvPr/>
        </p:nvSpPr>
        <p:spPr>
          <a:xfrm>
            <a:off x="3892523" y="155331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9" name="!!d5"/>
          <p:cNvSpPr/>
          <p:nvPr/>
        </p:nvSpPr>
        <p:spPr>
          <a:xfrm>
            <a:off x="2858959" y="180136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30" name="!!ball"/>
          <p:cNvSpPr/>
          <p:nvPr/>
        </p:nvSpPr>
        <p:spPr>
          <a:xfrm>
            <a:off x="4256337" y="1354868"/>
            <a:ext cx="99222" cy="99222"/>
          </a:xfrm>
          <a:prstGeom prst="ellipse">
            <a:avLst/>
          </a:prstGeom>
          <a:solidFill>
            <a:srgbClr val="D9641E"/>
          </a:solidFill>
          <a:ln w="9525">
            <a:solidFill>
              <a:srgbClr val="B04E12"/>
            </a:solidFill>
            <a:prstDash val="solid"/>
          </a:ln>
        </p:spPr>
      </p:sp>
      <p:sp>
        <p:nvSpPr>
          <p:cNvPr id="31"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Overload one side of the zone and attack the seams it opens. Four perimeter players tilt the floor right; the high post is the release valve in the middle; the short corner lives behind the back line where zones can’t see.</a:t>
            </a:r>
            <a:endParaRPr lang="en-US" sz="950" dirty="0"/>
          </a:p>
        </p:txBody>
      </p:sp>
      <p:sp>
        <p:nvSpPr>
          <p:cNvPr id="32" name="notebox-81"/>
          <p:cNvSpPr/>
          <p:nvPr/>
        </p:nvSpPr>
        <p:spPr>
          <a:xfrm>
            <a:off x="4911495" y="2606040"/>
            <a:ext cx="3821025" cy="1143000"/>
          </a:xfrm>
          <a:prstGeom prst="roundRect">
            <a:avLst>
              <a:gd name="adj" fmla="val 4800"/>
            </a:avLst>
          </a:prstGeom>
          <a:solidFill>
            <a:srgbClr val="E3EDF2"/>
          </a:solidFill>
          <a:ln/>
        </p:spPr>
      </p:sp>
      <p:sp>
        <p:nvSpPr>
          <p:cNvPr id="33" name="notelbl-8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4" name="note-8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Attack the seams the shift created: 4 seals behind the zone, 5 dives to the middle gap.</a:t>
            </a:r>
            <a:endParaRPr lang="en-US" sz="1050" dirty="0"/>
          </a:p>
        </p:txBody>
      </p:sp>
      <p:sp>
        <p:nvSpPr>
          <p:cNvPr id="35"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ZONE ATTACK  ·  VS 2-3</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Loader — Zone Offense vs 2-3</a:t>
            </a:r>
            <a:endParaRPr lang="en-US" sz="2200" dirty="0"/>
          </a:p>
        </p:txBody>
      </p:sp>
      <p:sp>
        <p:nvSpPr>
          <p:cNvPr id="4" name="ph-8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82"/>
          <p:cNvSpPr/>
          <p:nvPr/>
        </p:nvSpPr>
        <p:spPr>
          <a:xfrm flipH="1">
            <a:off x="3429486" y="1404479"/>
            <a:ext cx="876462" cy="272861"/>
          </a:xfrm>
          <a:prstGeom prst="line">
            <a:avLst/>
          </a:prstGeom>
          <a:noFill/>
          <a:ln w="19050">
            <a:solidFill>
              <a:srgbClr val="2E7391"/>
            </a:solidFill>
            <a:prstDash val="dash"/>
            <a:tailEnd type="triangle"/>
          </a:ln>
        </p:spPr>
      </p:sp>
      <p:sp>
        <p:nvSpPr>
          <p:cNvPr id="14" name="!!o1"/>
          <p:cNvSpPr/>
          <p:nvPr/>
        </p:nvSpPr>
        <p:spPr>
          <a:xfrm>
            <a:off x="2371117" y="3727931"/>
            <a:ext cx="214981" cy="214981"/>
          </a:xfrm>
          <a:prstGeom prst="ellipse">
            <a:avLst/>
          </a:prstGeom>
          <a:solidFill>
            <a:srgbClr val="FFFFFF"/>
          </a:solidFill>
          <a:ln w="19050">
            <a:solidFill>
              <a:srgbClr val="14283A"/>
            </a:solidFill>
            <a:prstDash val="solid"/>
          </a:ln>
        </p:spPr>
      </p:sp>
      <p:sp>
        <p:nvSpPr>
          <p:cNvPr id="15" name="!!no1"/>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3776764" y="2901080"/>
            <a:ext cx="214981" cy="214981"/>
          </a:xfrm>
          <a:prstGeom prst="ellipse">
            <a:avLst/>
          </a:prstGeom>
          <a:solidFill>
            <a:srgbClr val="FFFFFF"/>
          </a:solidFill>
          <a:ln w="19050">
            <a:solidFill>
              <a:srgbClr val="14283A"/>
            </a:solidFill>
            <a:prstDash val="solid"/>
          </a:ln>
        </p:spPr>
      </p:sp>
      <p:sp>
        <p:nvSpPr>
          <p:cNvPr id="17" name="!!no2"/>
          <p:cNvSpPr/>
          <p:nvPr/>
        </p:nvSpPr>
        <p:spPr>
          <a:xfrm>
            <a:off x="3776764"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19"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3214505" y="1644266"/>
            <a:ext cx="214981" cy="214981"/>
          </a:xfrm>
          <a:prstGeom prst="ellipse">
            <a:avLst/>
          </a:prstGeom>
          <a:solidFill>
            <a:srgbClr val="FFFFFF"/>
          </a:solidFill>
          <a:ln w="19050">
            <a:solidFill>
              <a:srgbClr val="14283A"/>
            </a:solidFill>
            <a:prstDash val="solid"/>
          </a:ln>
        </p:spPr>
      </p:sp>
      <p:sp>
        <p:nvSpPr>
          <p:cNvPr id="21" name="!!no4"/>
          <p:cNvSpPr/>
          <p:nvPr/>
        </p:nvSpPr>
        <p:spPr>
          <a:xfrm>
            <a:off x="3214505"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643978" y="2173451"/>
            <a:ext cx="214981" cy="214981"/>
          </a:xfrm>
          <a:prstGeom prst="ellipse">
            <a:avLst/>
          </a:prstGeom>
          <a:solidFill>
            <a:srgbClr val="FFFFFF"/>
          </a:solidFill>
          <a:ln w="19050">
            <a:solidFill>
              <a:srgbClr val="14283A"/>
            </a:solidFill>
            <a:prstDash val="solid"/>
          </a:ln>
        </p:spPr>
      </p:sp>
      <p:sp>
        <p:nvSpPr>
          <p:cNvPr id="23" name="!!no5"/>
          <p:cNvSpPr/>
          <p:nvPr/>
        </p:nvSpPr>
        <p:spPr>
          <a:xfrm>
            <a:off x="2643978" y="217345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d1"/>
          <p:cNvSpPr/>
          <p:nvPr/>
        </p:nvSpPr>
        <p:spPr>
          <a:xfrm>
            <a:off x="2395923" y="3074719"/>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X1</a:t>
            </a:r>
            <a:endParaRPr lang="en-US" sz="1000" dirty="0"/>
          </a:p>
        </p:txBody>
      </p:sp>
      <p:sp>
        <p:nvSpPr>
          <p:cNvPr id="25" name="!!d2"/>
          <p:cNvSpPr/>
          <p:nvPr/>
        </p:nvSpPr>
        <p:spPr>
          <a:xfrm>
            <a:off x="3437755" y="235535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X2</a:t>
            </a:r>
            <a:endParaRPr lang="en-US" sz="1000" dirty="0"/>
          </a:p>
        </p:txBody>
      </p:sp>
      <p:sp>
        <p:nvSpPr>
          <p:cNvPr id="26" name="!!d3"/>
          <p:cNvSpPr/>
          <p:nvPr/>
        </p:nvSpPr>
        <p:spPr>
          <a:xfrm>
            <a:off x="1428507" y="188405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X3</a:t>
            </a:r>
            <a:endParaRPr lang="en-US" sz="1000" dirty="0"/>
          </a:p>
        </p:txBody>
      </p:sp>
      <p:sp>
        <p:nvSpPr>
          <p:cNvPr id="27" name="!!d4"/>
          <p:cNvSpPr/>
          <p:nvPr/>
        </p:nvSpPr>
        <p:spPr>
          <a:xfrm>
            <a:off x="3892523" y="1553313"/>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X4</a:t>
            </a:r>
            <a:endParaRPr lang="en-US" sz="1000" dirty="0"/>
          </a:p>
        </p:txBody>
      </p:sp>
      <p:sp>
        <p:nvSpPr>
          <p:cNvPr id="28" name="!!d5"/>
          <p:cNvSpPr/>
          <p:nvPr/>
        </p:nvSpPr>
        <p:spPr>
          <a:xfrm>
            <a:off x="2858959" y="1801368"/>
            <a:ext cx="363814" cy="231518"/>
          </a:xfrm>
          <a:prstGeom prst="rect">
            <a:avLst/>
          </a:prstGeom>
          <a:noFill/>
          <a:ln/>
        </p:spPr>
        <p:txBody>
          <a:bodyPr wrap="square" lIns="0" tIns="0" rIns="0" bIns="0" rtlCol="0" anchor="ctr"/>
          <a:lstStyle/>
          <a:p>
            <a:pPr algn="ctr" indent="0" marL="0">
              <a:buNone/>
            </a:pPr>
            <a:r>
              <a:rPr lang="en-US" sz="1000" b="1" dirty="0">
                <a:solidFill>
                  <a:srgbClr val="A5392E"/>
                </a:solidFill>
                <a:latin typeface="Arial" pitchFamily="34" charset="0"/>
                <a:ea typeface="Arial" pitchFamily="34" charset="-122"/>
                <a:cs typeface="Arial" pitchFamily="34" charset="-120"/>
              </a:rPr>
              <a:t>X5</a:t>
            </a:r>
            <a:endParaRPr lang="en-US" sz="1000" dirty="0"/>
          </a:p>
        </p:txBody>
      </p:sp>
      <p:sp>
        <p:nvSpPr>
          <p:cNvPr id="29" name="!!ball"/>
          <p:cNvSpPr/>
          <p:nvPr/>
        </p:nvSpPr>
        <p:spPr>
          <a:xfrm>
            <a:off x="3379875" y="1627729"/>
            <a:ext cx="99222" cy="99222"/>
          </a:xfrm>
          <a:prstGeom prst="ellipse">
            <a:avLst/>
          </a:prstGeom>
          <a:solidFill>
            <a:srgbClr val="D9641E"/>
          </a:solidFill>
          <a:ln w="9525">
            <a:solidFill>
              <a:srgbClr val="B04E12"/>
            </a:solidFill>
            <a:prstDash val="solid"/>
          </a:ln>
        </p:spPr>
      </p:sp>
      <p:sp>
        <p:nvSpPr>
          <p:cNvPr id="30"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Overload one side of the zone and attack the seams it opens. Four perimeter players tilt the floor right; the high post is the release valve in the middle; the short corner lives behind the back line where zones can’t see.</a:t>
            </a:r>
            <a:endParaRPr lang="en-US" sz="950" dirty="0"/>
          </a:p>
        </p:txBody>
      </p:sp>
      <p:sp>
        <p:nvSpPr>
          <p:cNvPr id="31" name="notebox-82"/>
          <p:cNvSpPr/>
          <p:nvPr/>
        </p:nvSpPr>
        <p:spPr>
          <a:xfrm>
            <a:off x="4911495" y="2606040"/>
            <a:ext cx="3821025" cy="1143000"/>
          </a:xfrm>
          <a:prstGeom prst="roundRect">
            <a:avLst>
              <a:gd name="adj" fmla="val 4800"/>
            </a:avLst>
          </a:prstGeom>
          <a:solidFill>
            <a:srgbClr val="E3EDF2"/>
          </a:solidFill>
          <a:ln/>
        </p:spPr>
      </p:sp>
      <p:sp>
        <p:nvSpPr>
          <p:cNvPr id="32" name="notelbl-8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3" name="note-8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Ball behind the zone — layup, or draw the center and dump to 5. If X4 recovers, skip weak and restart.</a:t>
            </a:r>
            <a:endParaRPr lang="en-US" sz="1050" dirty="0"/>
          </a:p>
        </p:txBody>
      </p:sp>
      <p:sp>
        <p:nvSpPr>
          <p:cNvPr id="34" name="kp-82"/>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5" name="kpl-82"/>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A middle (high-post) catch beats every zone — hunt it first, every possession.</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short corner is invisible to the back line — catch there and it’s a layup or a foul.</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When the zone overloads with you, the skip to the weak wing is the kill shot.</a:t>
            </a:r>
            <a:endParaRPr lang="en-US" sz="850" dirty="0"/>
          </a:p>
        </p:txBody>
      </p:sp>
      <p:sp>
        <p:nvSpPr>
          <p:cNvPr id="36"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103048"/>
        </a:solidFill>
      </p:bgPr>
    </p:bg>
    <p:spTree>
      <p:nvGrpSpPr>
        <p:cNvPr id="1" name=""/>
        <p:cNvGrpSpPr/>
        <p:nvPr/>
      </p:nvGrpSpPr>
      <p:grpSpPr>
        <a:xfrm>
          <a:off x="0" y="0"/>
          <a:ext cx="0" cy="0"/>
          <a:chOff x="0" y="0"/>
          <a:chExt cx="0" cy="0"/>
        </a:xfrm>
      </p:grpSpPr>
      <p:sp>
        <p:nvSpPr>
          <p:cNvPr id="2" name="Text 0"/>
          <p:cNvSpPr/>
          <p:nvPr/>
        </p:nvSpPr>
        <p:spPr>
          <a:xfrm>
            <a:off x="548640" y="1828800"/>
            <a:ext cx="8046720" cy="822960"/>
          </a:xfrm>
          <a:prstGeom prst="rect">
            <a:avLst/>
          </a:prstGeom>
          <a:noFill/>
          <a:ln/>
        </p:spPr>
        <p:txBody>
          <a:bodyPr wrap="square" lIns="0" tIns="0" rIns="0" bIns="0" rtlCol="0" anchor="ctr"/>
          <a:lstStyle/>
          <a:p>
            <a:pPr indent="0" marL="0">
              <a:buNone/>
            </a:pPr>
            <a:r>
              <a:rPr lang="en-US" sz="4000" b="1" spc="200" kern="0" dirty="0">
                <a:solidFill>
                  <a:srgbClr val="FFFFFF"/>
                </a:solidFill>
                <a:latin typeface="Arial" pitchFamily="34" charset="0"/>
                <a:ea typeface="Arial" pitchFamily="34" charset="-122"/>
                <a:cs typeface="Arial" pitchFamily="34" charset="-120"/>
              </a:rPr>
              <a:t>ELITE SETS</a:t>
            </a:r>
            <a:endParaRPr lang="en-US" sz="4000" dirty="0"/>
          </a:p>
        </p:txBody>
      </p:sp>
      <p:sp>
        <p:nvSpPr>
          <p:cNvPr id="3" name="Text 1"/>
          <p:cNvSpPr/>
          <p:nvPr/>
        </p:nvSpPr>
        <p:spPr>
          <a:xfrm>
            <a:off x="548640" y="2651760"/>
            <a:ext cx="8046720" cy="457200"/>
          </a:xfrm>
          <a:prstGeom prst="rect">
            <a:avLst/>
          </a:prstGeom>
          <a:noFill/>
          <a:ln/>
        </p:spPr>
        <p:txBody>
          <a:bodyPr wrap="square" lIns="0" tIns="0" rIns="0" bIns="0" rtlCol="0" anchor="ctr"/>
          <a:lstStyle/>
          <a:p>
            <a:pPr indent="0" marL="0">
              <a:buNone/>
            </a:pPr>
            <a:r>
              <a:rPr lang="en-US" sz="1600" dirty="0">
                <a:solidFill>
                  <a:srgbClr val="62A8C4"/>
                </a:solidFill>
                <a:latin typeface="Arial" pitchFamily="34" charset="0"/>
                <a:ea typeface="Arial" pitchFamily="34" charset="-122"/>
                <a:cs typeface="Arial" pitchFamily="34" charset="-120"/>
              </a:rPr>
              <a:t>Stolen from the best staffs in basketball</a:t>
            </a:r>
            <a:endParaRPr lang="en-US" sz="1600" dirty="0"/>
          </a:p>
        </p:txBody>
      </p:sp>
      <p:sp>
        <p:nvSpPr>
          <p:cNvPr id="4" name="Text 2"/>
          <p:cNvSpPr/>
          <p:nvPr/>
        </p:nvSpPr>
        <p:spPr>
          <a:xfrm>
            <a:off x="548640" y="3291840"/>
            <a:ext cx="8046720" cy="731520"/>
          </a:xfrm>
          <a:prstGeom prst="rect">
            <a:avLst/>
          </a:prstGeom>
          <a:noFill/>
          <a:ln/>
        </p:spPr>
        <p:txBody>
          <a:bodyPr wrap="square" lIns="0" tIns="0" rIns="0" bIns="0" rtlCol="0" anchor="ctr"/>
          <a:lstStyle/>
          <a:p>
            <a:pPr indent="0" marL="0">
              <a:buNone/>
            </a:pPr>
            <a:r>
              <a:rPr lang="en-US" sz="1100" dirty="0">
                <a:solidFill>
                  <a:srgbClr val="9FB4C0"/>
                </a:solidFill>
                <a:latin typeface="Arial" pitchFamily="34" charset="0"/>
                <a:ea typeface="Arial" pitchFamily="34" charset="-122"/>
                <a:cs typeface="Arial" pitchFamily="34" charset="-120"/>
              </a:rPr>
              <a:t>Ghost — Empty-Side Flow (Shaka Smart · Marquette)  ·  Spain Pick &amp; Roll  ·  Zoom Action (Chicago)  ·  Hammer (Spurs)  ·  Elevator Doors (Warriors)</a:t>
            </a:r>
            <a:endParaRPr lang="en-US" sz="11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MARQUETTE FLOW</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Ghost — Empty-Side Flow (Shaka Smart · Marquette)</a:t>
            </a:r>
            <a:endParaRPr lang="en-US" sz="2200" dirty="0"/>
          </a:p>
        </p:txBody>
      </p:sp>
      <p:sp>
        <p:nvSpPr>
          <p:cNvPr id="4" name="ph-8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4"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4090967" y="1371405"/>
            <a:ext cx="214981" cy="214981"/>
          </a:xfrm>
          <a:prstGeom prst="ellipse">
            <a:avLst/>
          </a:prstGeom>
          <a:solidFill>
            <a:srgbClr val="FFFFFF"/>
          </a:solidFill>
          <a:ln w="19050">
            <a:solidFill>
              <a:srgbClr val="14283A"/>
            </a:solidFill>
            <a:prstDash val="solid"/>
          </a:ln>
        </p:spPr>
      </p:sp>
      <p:sp>
        <p:nvSpPr>
          <p:cNvPr id="16" name="!!no2"/>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2901080"/>
            <a:ext cx="214981" cy="214981"/>
          </a:xfrm>
          <a:prstGeom prst="ellipse">
            <a:avLst/>
          </a:prstGeom>
          <a:solidFill>
            <a:srgbClr val="FFFFFF"/>
          </a:solidFill>
          <a:ln w="19050">
            <a:solidFill>
              <a:srgbClr val="14283A"/>
            </a:solidFill>
            <a:prstDash val="solid"/>
          </a:ln>
        </p:spPr>
      </p:sp>
      <p:sp>
        <p:nvSpPr>
          <p:cNvPr id="18" name="!!no3"/>
          <p:cNvSpPr/>
          <p:nvPr/>
        </p:nvSpPr>
        <p:spPr>
          <a:xfrm>
            <a:off x="1006813"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0"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1709636" y="3645246"/>
            <a:ext cx="214981" cy="214981"/>
          </a:xfrm>
          <a:prstGeom prst="ellipse">
            <a:avLst/>
          </a:prstGeom>
          <a:solidFill>
            <a:srgbClr val="FFFFFF"/>
          </a:solidFill>
          <a:ln w="19050">
            <a:solidFill>
              <a:srgbClr val="14283A"/>
            </a:solidFill>
            <a:prstDash val="solid"/>
          </a:ln>
        </p:spPr>
      </p:sp>
      <p:sp>
        <p:nvSpPr>
          <p:cNvPr id="22" name="!!no5"/>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3197968" y="3628709"/>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Straight from Shaka Smart’s Marquette offense: stack the weak side to empty one half of the floor, then have the corner player sprint up as if to set a step-up ball screen — and GHOST it, slipping past with no contact. The on-ball defender braces for a screen that never comes; the corner defender is frozen between switching and staying. One second of indecision on an empty side is a layup.</a:t>
            </a:r>
            <a:endParaRPr lang="en-US" sz="950" dirty="0"/>
          </a:p>
        </p:txBody>
      </p:sp>
      <p:sp>
        <p:nvSpPr>
          <p:cNvPr id="25" name="notebox-84"/>
          <p:cNvSpPr/>
          <p:nvPr/>
        </p:nvSpPr>
        <p:spPr>
          <a:xfrm>
            <a:off x="4911495" y="2606040"/>
            <a:ext cx="3821025" cy="1143000"/>
          </a:xfrm>
          <a:prstGeom prst="roundRect">
            <a:avLst>
              <a:gd name="adj" fmla="val 4800"/>
            </a:avLst>
          </a:prstGeom>
          <a:solidFill>
            <a:srgbClr val="E3EDF2"/>
          </a:solidFill>
          <a:ln/>
        </p:spPr>
      </p:sp>
      <p:sp>
        <p:nvSpPr>
          <p:cNvPr id="26" name="notelbl-8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8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Flow action in any 5-out possession — no call needed once installed. Best against teams that pre-switch or “ice” ball screens: the ghost punishes the early commitment.</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MARQUETTE FLOW</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Ghost — Empty-Side Flow (Shaka Smart · Marquette)</a:t>
            </a:r>
            <a:endParaRPr lang="en-US" sz="2200" dirty="0"/>
          </a:p>
        </p:txBody>
      </p:sp>
      <p:sp>
        <p:nvSpPr>
          <p:cNvPr id="4" name="ph-8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85-0"/>
          <p:cNvSpPr/>
          <p:nvPr/>
        </p:nvSpPr>
        <p:spPr>
          <a:xfrm flipH="1">
            <a:off x="4049625" y="1478896"/>
            <a:ext cx="148833" cy="702823"/>
          </a:xfrm>
          <a:prstGeom prst="line">
            <a:avLst/>
          </a:prstGeom>
          <a:noFill/>
          <a:ln w="19050">
            <a:solidFill>
              <a:srgbClr val="14283A"/>
            </a:solidFill>
            <a:prstDash val="solid"/>
          </a:ln>
        </p:spPr>
      </p:sp>
      <p:sp>
        <p:nvSpPr>
          <p:cNvPr id="14" name="tr-85-0"/>
          <p:cNvSpPr/>
          <p:nvPr/>
        </p:nvSpPr>
        <p:spPr>
          <a:xfrm flipH="1">
            <a:off x="3735421" y="2181719"/>
            <a:ext cx="314203" cy="760703"/>
          </a:xfrm>
          <a:prstGeom prst="line">
            <a:avLst/>
          </a:prstGeom>
          <a:noFill/>
          <a:ln w="19050">
            <a:solidFill>
              <a:srgbClr val="14283A"/>
            </a:solidFill>
            <a:prstDash val="solid"/>
            <a:tailEnd type="triangle"/>
          </a:ln>
        </p:spPr>
      </p:sp>
      <p:sp>
        <p:nvSpPr>
          <p:cNvPr id="15"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6"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3627931" y="2834932"/>
            <a:ext cx="214981" cy="214981"/>
          </a:xfrm>
          <a:prstGeom prst="ellipse">
            <a:avLst/>
          </a:prstGeom>
          <a:solidFill>
            <a:srgbClr val="FFFFFF"/>
          </a:solidFill>
          <a:ln w="19050">
            <a:solidFill>
              <a:srgbClr val="14283A"/>
            </a:solidFill>
            <a:prstDash val="solid"/>
          </a:ln>
        </p:spPr>
      </p:sp>
      <p:sp>
        <p:nvSpPr>
          <p:cNvPr id="18" name="!!no2"/>
          <p:cNvSpPr/>
          <p:nvPr/>
        </p:nvSpPr>
        <p:spPr>
          <a:xfrm>
            <a:off x="3627931" y="2834932"/>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1006813" y="2901080"/>
            <a:ext cx="214981" cy="214981"/>
          </a:xfrm>
          <a:prstGeom prst="ellipse">
            <a:avLst/>
          </a:prstGeom>
          <a:solidFill>
            <a:srgbClr val="FFFFFF"/>
          </a:solidFill>
          <a:ln w="19050">
            <a:solidFill>
              <a:srgbClr val="14283A"/>
            </a:solidFill>
            <a:prstDash val="solid"/>
          </a:ln>
        </p:spPr>
      </p:sp>
      <p:sp>
        <p:nvSpPr>
          <p:cNvPr id="20" name="!!no3"/>
          <p:cNvSpPr/>
          <p:nvPr/>
        </p:nvSpPr>
        <p:spPr>
          <a:xfrm>
            <a:off x="1006813"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709636" y="3645246"/>
            <a:ext cx="214981" cy="214981"/>
          </a:xfrm>
          <a:prstGeom prst="ellipse">
            <a:avLst/>
          </a:prstGeom>
          <a:solidFill>
            <a:srgbClr val="FFFFFF"/>
          </a:solidFill>
          <a:ln w="19050">
            <a:solidFill>
              <a:srgbClr val="14283A"/>
            </a:solidFill>
            <a:prstDash val="solid"/>
          </a:ln>
        </p:spPr>
      </p:sp>
      <p:sp>
        <p:nvSpPr>
          <p:cNvPr id="24" name="!!no5"/>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3197968" y="3628709"/>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Straight from Shaka Smart’s Marquette offense: stack the weak side to empty one half of the floor, then have the corner player sprint up as if to set a step-up ball screen — and GHOST it, slipping past with no contact. The on-ball defender braces for a screen that never comes; the corner defender is frozen between switching and staying. One second of indecision on an empty side is a layup.</a:t>
            </a:r>
            <a:endParaRPr lang="en-US" sz="950" dirty="0"/>
          </a:p>
        </p:txBody>
      </p:sp>
      <p:sp>
        <p:nvSpPr>
          <p:cNvPr id="27" name="notebox-85"/>
          <p:cNvSpPr/>
          <p:nvPr/>
        </p:nvSpPr>
        <p:spPr>
          <a:xfrm>
            <a:off x="4911495" y="2606040"/>
            <a:ext cx="3821025" cy="1143000"/>
          </a:xfrm>
          <a:prstGeom prst="roundRect">
            <a:avLst>
              <a:gd name="adj" fmla="val 4800"/>
            </a:avLst>
          </a:prstGeom>
          <a:solidFill>
            <a:srgbClr val="E3EDF2"/>
          </a:solidFill>
          <a:ln/>
        </p:spPr>
      </p:sp>
      <p:sp>
        <p:nvSpPr>
          <p:cNvPr id="28" name="notelbl-8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9" name="note-8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whole left side is stacked — 1 and the corner are alone. 2 sprints up like a step-up screen is coming; X2 has to call it out and lean in.</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MARQUETTE FLOW</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Ghost — Empty-Side Flow (Shaka Smart · Marquette)</a:t>
            </a:r>
            <a:endParaRPr lang="en-US" sz="2200" dirty="0"/>
          </a:p>
        </p:txBody>
      </p:sp>
      <p:sp>
        <p:nvSpPr>
          <p:cNvPr id="4" name="ph-8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86-0"/>
          <p:cNvSpPr/>
          <p:nvPr/>
        </p:nvSpPr>
        <p:spPr>
          <a:xfrm flipH="1">
            <a:off x="3388144" y="2942422"/>
            <a:ext cx="347277" cy="496111"/>
          </a:xfrm>
          <a:prstGeom prst="line">
            <a:avLst/>
          </a:prstGeom>
          <a:noFill/>
          <a:ln w="19050">
            <a:solidFill>
              <a:srgbClr val="14283A"/>
            </a:solidFill>
            <a:prstDash val="solid"/>
          </a:ln>
        </p:spPr>
      </p:sp>
      <p:sp>
        <p:nvSpPr>
          <p:cNvPr id="14" name="tr-86-0"/>
          <p:cNvSpPr/>
          <p:nvPr/>
        </p:nvSpPr>
        <p:spPr>
          <a:xfrm flipH="1">
            <a:off x="2908570" y="3438533"/>
            <a:ext cx="479574" cy="363814"/>
          </a:xfrm>
          <a:prstGeom prst="line">
            <a:avLst/>
          </a:prstGeom>
          <a:noFill/>
          <a:ln w="19050">
            <a:solidFill>
              <a:srgbClr val="14283A"/>
            </a:solidFill>
            <a:prstDash val="solid"/>
            <a:tailEnd type="triangle"/>
          </a:ln>
        </p:spPr>
      </p:sp>
      <p:sp>
        <p:nvSpPr>
          <p:cNvPr id="15"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6"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801080" y="3694857"/>
            <a:ext cx="214981" cy="214981"/>
          </a:xfrm>
          <a:prstGeom prst="ellipse">
            <a:avLst/>
          </a:prstGeom>
          <a:solidFill>
            <a:srgbClr val="FFFFFF"/>
          </a:solidFill>
          <a:ln w="19050">
            <a:solidFill>
              <a:srgbClr val="14283A"/>
            </a:solidFill>
            <a:prstDash val="solid"/>
          </a:ln>
        </p:spPr>
      </p:sp>
      <p:sp>
        <p:nvSpPr>
          <p:cNvPr id="18" name="!!no2"/>
          <p:cNvSpPr/>
          <p:nvPr/>
        </p:nvSpPr>
        <p:spPr>
          <a:xfrm>
            <a:off x="2801080" y="369485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1006813" y="2901080"/>
            <a:ext cx="214981" cy="214981"/>
          </a:xfrm>
          <a:prstGeom prst="ellipse">
            <a:avLst/>
          </a:prstGeom>
          <a:solidFill>
            <a:srgbClr val="FFFFFF"/>
          </a:solidFill>
          <a:ln w="19050">
            <a:solidFill>
              <a:srgbClr val="14283A"/>
            </a:solidFill>
            <a:prstDash val="solid"/>
          </a:ln>
        </p:spPr>
      </p:sp>
      <p:sp>
        <p:nvSpPr>
          <p:cNvPr id="20" name="!!no3"/>
          <p:cNvSpPr/>
          <p:nvPr/>
        </p:nvSpPr>
        <p:spPr>
          <a:xfrm>
            <a:off x="1006813"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2"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709636" y="3645246"/>
            <a:ext cx="214981" cy="214981"/>
          </a:xfrm>
          <a:prstGeom prst="ellipse">
            <a:avLst/>
          </a:prstGeom>
          <a:solidFill>
            <a:srgbClr val="FFFFFF"/>
          </a:solidFill>
          <a:ln w="19050">
            <a:solidFill>
              <a:srgbClr val="14283A"/>
            </a:solidFill>
            <a:prstDash val="solid"/>
          </a:ln>
        </p:spPr>
      </p:sp>
      <p:sp>
        <p:nvSpPr>
          <p:cNvPr id="24" name="!!no5"/>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3197968" y="3628709"/>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Straight from Shaka Smart’s Marquette offense: stack the weak side to empty one half of the floor, then have the corner player sprint up as if to set a step-up ball screen — and GHOST it, slipping past with no contact. The on-ball defender braces for a screen that never comes; the corner defender is frozen between switching and staying. One second of indecision on an empty side is a layup.</a:t>
            </a:r>
            <a:endParaRPr lang="en-US" sz="950" dirty="0"/>
          </a:p>
        </p:txBody>
      </p:sp>
      <p:sp>
        <p:nvSpPr>
          <p:cNvPr id="27" name="notebox-86"/>
          <p:cNvSpPr/>
          <p:nvPr/>
        </p:nvSpPr>
        <p:spPr>
          <a:xfrm>
            <a:off x="4911495" y="2606040"/>
            <a:ext cx="3821025" cy="1143000"/>
          </a:xfrm>
          <a:prstGeom prst="roundRect">
            <a:avLst>
              <a:gd name="adj" fmla="val 4800"/>
            </a:avLst>
          </a:prstGeom>
          <a:solidFill>
            <a:srgbClr val="E3EDF2"/>
          </a:solidFill>
          <a:ln/>
        </p:spPr>
      </p:sp>
      <p:sp>
        <p:nvSpPr>
          <p:cNvPr id="28" name="notelbl-8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8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GHOST: no contact — 2 slips right past the ball and lifts to the slot. His defender is frozen between switch and stay.</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MARQUETTE FLOW</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Ghost — Empty-Side Flow (Shaka Smart · Marquette)</a:t>
            </a:r>
            <a:endParaRPr lang="en-US" sz="2200" dirty="0"/>
          </a:p>
        </p:txBody>
      </p:sp>
      <p:sp>
        <p:nvSpPr>
          <p:cNvPr id="4" name="ph-8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87-0"/>
          <p:cNvSpPr/>
          <p:nvPr/>
        </p:nvSpPr>
        <p:spPr>
          <a:xfrm flipV="1">
            <a:off x="3140089" y="3008571"/>
            <a:ext cx="512648" cy="744166"/>
          </a:xfrm>
          <a:prstGeom prst="line">
            <a:avLst/>
          </a:prstGeom>
          <a:noFill/>
          <a:ln w="19050">
            <a:solidFill>
              <a:srgbClr val="14283A"/>
            </a:solidFill>
            <a:prstDash val="sysDot"/>
          </a:ln>
        </p:spPr>
      </p:sp>
      <p:sp>
        <p:nvSpPr>
          <p:cNvPr id="14" name="tr-87-0"/>
          <p:cNvSpPr/>
          <p:nvPr/>
        </p:nvSpPr>
        <p:spPr>
          <a:xfrm flipV="1">
            <a:off x="3652736" y="2264405"/>
            <a:ext cx="82685" cy="744166"/>
          </a:xfrm>
          <a:prstGeom prst="line">
            <a:avLst/>
          </a:prstGeom>
          <a:noFill/>
          <a:ln w="19050">
            <a:solidFill>
              <a:srgbClr val="14283A"/>
            </a:solidFill>
            <a:prstDash val="sysDot"/>
          </a:ln>
        </p:spPr>
      </p:sp>
      <p:sp>
        <p:nvSpPr>
          <p:cNvPr id="15" name="tr-87-0"/>
          <p:cNvSpPr/>
          <p:nvPr/>
        </p:nvSpPr>
        <p:spPr>
          <a:xfrm flipH="1" flipV="1">
            <a:off x="3487366" y="1809637"/>
            <a:ext cx="248055" cy="454768"/>
          </a:xfrm>
          <a:prstGeom prst="line">
            <a:avLst/>
          </a:prstGeom>
          <a:noFill/>
          <a:ln w="19050">
            <a:solidFill>
              <a:srgbClr val="14283A"/>
            </a:solidFill>
            <a:prstDash val="sysDot"/>
            <a:tailEnd type="triangle"/>
          </a:ln>
        </p:spPr>
      </p:sp>
      <p:sp>
        <p:nvSpPr>
          <p:cNvPr id="16" name="!!o1"/>
          <p:cNvSpPr/>
          <p:nvPr/>
        </p:nvSpPr>
        <p:spPr>
          <a:xfrm>
            <a:off x="3379875" y="1702146"/>
            <a:ext cx="214981" cy="214981"/>
          </a:xfrm>
          <a:prstGeom prst="ellipse">
            <a:avLst/>
          </a:prstGeom>
          <a:solidFill>
            <a:srgbClr val="FFFFFF"/>
          </a:solidFill>
          <a:ln w="19050">
            <a:solidFill>
              <a:srgbClr val="14283A"/>
            </a:solidFill>
            <a:prstDash val="solid"/>
          </a:ln>
        </p:spPr>
      </p:sp>
      <p:sp>
        <p:nvSpPr>
          <p:cNvPr id="17" name="!!no1"/>
          <p:cNvSpPr/>
          <p:nvPr/>
        </p:nvSpPr>
        <p:spPr>
          <a:xfrm>
            <a:off x="3379875"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801080" y="3694857"/>
            <a:ext cx="214981" cy="214981"/>
          </a:xfrm>
          <a:prstGeom prst="ellipse">
            <a:avLst/>
          </a:prstGeom>
          <a:solidFill>
            <a:srgbClr val="FFFFFF"/>
          </a:solidFill>
          <a:ln w="19050">
            <a:solidFill>
              <a:srgbClr val="14283A"/>
            </a:solidFill>
            <a:prstDash val="solid"/>
          </a:ln>
        </p:spPr>
      </p:sp>
      <p:sp>
        <p:nvSpPr>
          <p:cNvPr id="19" name="!!no2"/>
          <p:cNvSpPr/>
          <p:nvPr/>
        </p:nvSpPr>
        <p:spPr>
          <a:xfrm>
            <a:off x="2801080" y="369485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1006813" y="2901080"/>
            <a:ext cx="214981" cy="214981"/>
          </a:xfrm>
          <a:prstGeom prst="ellipse">
            <a:avLst/>
          </a:prstGeom>
          <a:solidFill>
            <a:srgbClr val="FFFFFF"/>
          </a:solidFill>
          <a:ln w="19050">
            <a:solidFill>
              <a:srgbClr val="14283A"/>
            </a:solidFill>
            <a:prstDash val="solid"/>
          </a:ln>
        </p:spPr>
      </p:sp>
      <p:sp>
        <p:nvSpPr>
          <p:cNvPr id="21" name="!!no3"/>
          <p:cNvSpPr/>
          <p:nvPr/>
        </p:nvSpPr>
        <p:spPr>
          <a:xfrm>
            <a:off x="1006813"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3"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1709636" y="3645246"/>
            <a:ext cx="214981" cy="214981"/>
          </a:xfrm>
          <a:prstGeom prst="ellipse">
            <a:avLst/>
          </a:prstGeom>
          <a:solidFill>
            <a:srgbClr val="FFFFFF"/>
          </a:solidFill>
          <a:ln w="19050">
            <a:solidFill>
              <a:srgbClr val="14283A"/>
            </a:solidFill>
            <a:prstDash val="solid"/>
          </a:ln>
        </p:spPr>
      </p:sp>
      <p:sp>
        <p:nvSpPr>
          <p:cNvPr id="25" name="!!no5"/>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3545246" y="168560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Straight from Shaka Smart’s Marquette offense: stack the weak side to empty one half of the floor, then have the corner player sprint up as if to set a step-up ball screen — and GHOST it, slipping past with no contact. The on-ball defender braces for a screen that never comes; the corner defender is frozen between switching and staying. One second of indecision on an empty side is a layup.</a:t>
            </a:r>
            <a:endParaRPr lang="en-US" sz="950" dirty="0"/>
          </a:p>
        </p:txBody>
      </p:sp>
      <p:sp>
        <p:nvSpPr>
          <p:cNvPr id="28" name="notebox-87"/>
          <p:cNvSpPr/>
          <p:nvPr/>
        </p:nvSpPr>
        <p:spPr>
          <a:xfrm>
            <a:off x="4911495" y="2606040"/>
            <a:ext cx="3821025" cy="1143000"/>
          </a:xfrm>
          <a:prstGeom prst="roundRect">
            <a:avLst>
              <a:gd name="adj" fmla="val 4800"/>
            </a:avLst>
          </a:prstGeom>
          <a:solidFill>
            <a:srgbClr val="E3EDF2"/>
          </a:solidFill>
          <a:ln/>
        </p:spPr>
      </p:sp>
      <p:sp>
        <p:nvSpPr>
          <p:cNvPr id="29" name="notelbl-8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0" name="note-8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attacks the instant of indecision — downhill on the empty side with nobody home to help.</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MARQUETTE FLOW</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Ghost — Empty-Side Flow (Shaka Smart · Marquette)</a:t>
            </a:r>
            <a:endParaRPr lang="en-US" sz="2200" dirty="0"/>
          </a:p>
        </p:txBody>
      </p:sp>
      <p:sp>
        <p:nvSpPr>
          <p:cNvPr id="4" name="ph-8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88"/>
          <p:cNvSpPr/>
          <p:nvPr/>
        </p:nvSpPr>
        <p:spPr>
          <a:xfrm flipH="1">
            <a:off x="3016061" y="1735220"/>
            <a:ext cx="578796" cy="1992711"/>
          </a:xfrm>
          <a:prstGeom prst="line">
            <a:avLst/>
          </a:prstGeom>
          <a:noFill/>
          <a:ln w="19050">
            <a:solidFill>
              <a:srgbClr val="2E7391"/>
            </a:solidFill>
            <a:prstDash val="dash"/>
            <a:tailEnd type="triangle"/>
          </a:ln>
        </p:spPr>
      </p:sp>
      <p:sp>
        <p:nvSpPr>
          <p:cNvPr id="14" name="!!o1"/>
          <p:cNvSpPr/>
          <p:nvPr/>
        </p:nvSpPr>
        <p:spPr>
          <a:xfrm>
            <a:off x="3379875" y="1702146"/>
            <a:ext cx="214981" cy="214981"/>
          </a:xfrm>
          <a:prstGeom prst="ellipse">
            <a:avLst/>
          </a:prstGeom>
          <a:solidFill>
            <a:srgbClr val="FFFFFF"/>
          </a:solidFill>
          <a:ln w="19050">
            <a:solidFill>
              <a:srgbClr val="14283A"/>
            </a:solidFill>
            <a:prstDash val="solid"/>
          </a:ln>
        </p:spPr>
      </p:sp>
      <p:sp>
        <p:nvSpPr>
          <p:cNvPr id="15" name="!!no1"/>
          <p:cNvSpPr/>
          <p:nvPr/>
        </p:nvSpPr>
        <p:spPr>
          <a:xfrm>
            <a:off x="3379875" y="17021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01080" y="3694857"/>
            <a:ext cx="214981" cy="214981"/>
          </a:xfrm>
          <a:prstGeom prst="ellipse">
            <a:avLst/>
          </a:prstGeom>
          <a:solidFill>
            <a:srgbClr val="FFFFFF"/>
          </a:solidFill>
          <a:ln w="19050">
            <a:solidFill>
              <a:srgbClr val="14283A"/>
            </a:solidFill>
            <a:prstDash val="solid"/>
          </a:ln>
        </p:spPr>
      </p:sp>
      <p:sp>
        <p:nvSpPr>
          <p:cNvPr id="17" name="!!no2"/>
          <p:cNvSpPr/>
          <p:nvPr/>
        </p:nvSpPr>
        <p:spPr>
          <a:xfrm>
            <a:off x="2801080" y="369485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1006813" y="2901080"/>
            <a:ext cx="214981" cy="214981"/>
          </a:xfrm>
          <a:prstGeom prst="ellipse">
            <a:avLst/>
          </a:prstGeom>
          <a:solidFill>
            <a:srgbClr val="FFFFFF"/>
          </a:solidFill>
          <a:ln w="19050">
            <a:solidFill>
              <a:srgbClr val="14283A"/>
            </a:solidFill>
            <a:prstDash val="solid"/>
          </a:ln>
        </p:spPr>
      </p:sp>
      <p:sp>
        <p:nvSpPr>
          <p:cNvPr id="19" name="!!no3"/>
          <p:cNvSpPr/>
          <p:nvPr/>
        </p:nvSpPr>
        <p:spPr>
          <a:xfrm>
            <a:off x="1006813" y="290108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651267" y="1371405"/>
            <a:ext cx="214981" cy="214981"/>
          </a:xfrm>
          <a:prstGeom prst="ellipse">
            <a:avLst/>
          </a:prstGeom>
          <a:solidFill>
            <a:srgbClr val="FFFFFF"/>
          </a:solidFill>
          <a:ln w="19050">
            <a:solidFill>
              <a:srgbClr val="14283A"/>
            </a:solidFill>
            <a:prstDash val="solid"/>
          </a:ln>
        </p:spPr>
      </p:sp>
      <p:sp>
        <p:nvSpPr>
          <p:cNvPr id="21" name="!!no4"/>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709636" y="3645246"/>
            <a:ext cx="214981" cy="214981"/>
          </a:xfrm>
          <a:prstGeom prst="ellipse">
            <a:avLst/>
          </a:prstGeom>
          <a:solidFill>
            <a:srgbClr val="FFFFFF"/>
          </a:solidFill>
          <a:ln w="19050">
            <a:solidFill>
              <a:srgbClr val="14283A"/>
            </a:solidFill>
            <a:prstDash val="solid"/>
          </a:ln>
        </p:spPr>
      </p:sp>
      <p:sp>
        <p:nvSpPr>
          <p:cNvPr id="23" name="!!no5"/>
          <p:cNvSpPr/>
          <p:nvPr/>
        </p:nvSpPr>
        <p:spPr>
          <a:xfrm>
            <a:off x="1709636"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966450" y="3678320"/>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Straight from Shaka Smart’s Marquette offense: stack the weak side to empty one half of the floor, then have the corner player sprint up as if to set a step-up ball screen — and GHOST it, slipping past with no contact. The on-ball defender braces for a screen that never comes; the corner defender is frozen between switching and staying. One second of indecision on an empty side is a layup.</a:t>
            </a:r>
            <a:endParaRPr lang="en-US" sz="950" dirty="0"/>
          </a:p>
        </p:txBody>
      </p:sp>
      <p:sp>
        <p:nvSpPr>
          <p:cNvPr id="26" name="notebox-88"/>
          <p:cNvSpPr/>
          <p:nvPr/>
        </p:nvSpPr>
        <p:spPr>
          <a:xfrm>
            <a:off x="4911495" y="2606040"/>
            <a:ext cx="3821025" cy="1143000"/>
          </a:xfrm>
          <a:prstGeom prst="roundRect">
            <a:avLst>
              <a:gd name="adj" fmla="val 4800"/>
            </a:avLst>
          </a:prstGeom>
          <a:solidFill>
            <a:srgbClr val="E3EDF2"/>
          </a:solidFill>
          <a:ln/>
        </p:spPr>
      </p:sp>
      <p:sp>
        <p:nvSpPr>
          <p:cNvPr id="27" name="notelbl-8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8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If X1 chased hard, the pullback to 2 is a walk-in three. Two scoring reads — and no screen was ever actually set.</a:t>
            </a:r>
            <a:endParaRPr lang="en-US" sz="1050" dirty="0"/>
          </a:p>
        </p:txBody>
      </p:sp>
      <p:sp>
        <p:nvSpPr>
          <p:cNvPr id="29" name="kp-88"/>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88"/>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lie must be honest: 2 sprints out of the corner EXACTLY like a real step-up is coming.</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Empty side first — the whole action lives on the fact that there is no help defender within two passes.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Ghost = no contact. Slip past the ball at full speed and lift behind it for the pullback three.</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STACK PNR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Spain Pick &amp; Roll</a:t>
            </a:r>
            <a:endParaRPr lang="en-US" sz="2200" dirty="0"/>
          </a:p>
        </p:txBody>
      </p:sp>
      <p:sp>
        <p:nvSpPr>
          <p:cNvPr id="4" name="ph-8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2371117" y="3851959"/>
            <a:ext cx="214981" cy="214981"/>
          </a:xfrm>
          <a:prstGeom prst="ellipse">
            <a:avLst/>
          </a:prstGeom>
          <a:solidFill>
            <a:srgbClr val="FFFFFF"/>
          </a:solidFill>
          <a:ln w="19050">
            <a:solidFill>
              <a:srgbClr val="14283A"/>
            </a:solidFill>
            <a:prstDash val="solid"/>
          </a:ln>
        </p:spPr>
      </p:sp>
      <p:sp>
        <p:nvSpPr>
          <p:cNvPr id="14" name="!!no1"/>
          <p:cNvSpPr/>
          <p:nvPr/>
        </p:nvSpPr>
        <p:spPr>
          <a:xfrm>
            <a:off x="2371117" y="385195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2867228" y="3397191"/>
            <a:ext cx="214981" cy="214981"/>
          </a:xfrm>
          <a:prstGeom prst="ellipse">
            <a:avLst/>
          </a:prstGeom>
          <a:solidFill>
            <a:srgbClr val="FFFFFF"/>
          </a:solidFill>
          <a:ln w="19050">
            <a:solidFill>
              <a:srgbClr val="14283A"/>
            </a:solidFill>
            <a:prstDash val="solid"/>
          </a:ln>
        </p:spPr>
      </p:sp>
      <p:sp>
        <p:nvSpPr>
          <p:cNvPr id="16" name="!!no2"/>
          <p:cNvSpPr/>
          <p:nvPr/>
        </p:nvSpPr>
        <p:spPr>
          <a:xfrm>
            <a:off x="2867228" y="339719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8"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371117" y="2570339"/>
            <a:ext cx="214981" cy="214981"/>
          </a:xfrm>
          <a:prstGeom prst="ellipse">
            <a:avLst/>
          </a:prstGeom>
          <a:solidFill>
            <a:srgbClr val="FFFFFF"/>
          </a:solidFill>
          <a:ln w="19050">
            <a:solidFill>
              <a:srgbClr val="14283A"/>
            </a:solidFill>
            <a:prstDash val="solid"/>
          </a:ln>
        </p:spPr>
      </p:sp>
      <p:sp>
        <p:nvSpPr>
          <p:cNvPr id="22" name="!!no5"/>
          <p:cNvSpPr/>
          <p:nvPr/>
        </p:nvSpPr>
        <p:spPr>
          <a:xfrm>
            <a:off x="2371117" y="257033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835422"/>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most feared ball-screen action in modern basketball, popularized by the Spanish national team and now run by every NBA staff. A normal high ball screen — except a shooter back-screens the roller’s defender at the nail, then pops. Three simultaneous threats from one action: the roll is un-helpable, the pop is unguardable if they switch, and the drive is open if they overload.</a:t>
            </a:r>
            <a:endParaRPr lang="en-US" sz="950" dirty="0"/>
          </a:p>
        </p:txBody>
      </p:sp>
      <p:sp>
        <p:nvSpPr>
          <p:cNvPr id="25" name="notebox-89"/>
          <p:cNvSpPr/>
          <p:nvPr/>
        </p:nvSpPr>
        <p:spPr>
          <a:xfrm>
            <a:off x="4911495" y="2606040"/>
            <a:ext cx="3821025" cy="1143000"/>
          </a:xfrm>
          <a:prstGeom prst="roundRect">
            <a:avLst>
              <a:gd name="adj" fmla="val 4800"/>
            </a:avLst>
          </a:prstGeom>
          <a:solidFill>
            <a:srgbClr val="E3EDF2"/>
          </a:solidFill>
          <a:ln/>
        </p:spPr>
      </p:sp>
      <p:sp>
        <p:nvSpPr>
          <p:cNvPr id="26" name="notelbl-8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8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Need-a-basket possessions and ATOs. Requires your best decision-maker on the ball and a shooter who screens willingly.</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BASE OFFENSE  ·  ALL AGES</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5-Out Motion — Pass, Cut &amp; Fill</a:t>
            </a:r>
            <a:endParaRPr lang="en-US" sz="2200" dirty="0"/>
          </a:p>
        </p:txBody>
      </p:sp>
      <p:sp>
        <p:nvSpPr>
          <p:cNvPr id="4" name="ph-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5 OF 7</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0"/>
          <p:cNvSpPr/>
          <p:nvPr/>
        </p:nvSpPr>
        <p:spPr>
          <a:xfrm flipH="1" flipV="1">
            <a:off x="2892033" y="1933664"/>
            <a:ext cx="950879" cy="1198934"/>
          </a:xfrm>
          <a:prstGeom prst="line">
            <a:avLst/>
          </a:prstGeom>
          <a:noFill/>
          <a:ln w="19050">
            <a:solidFill>
              <a:srgbClr val="14283A"/>
            </a:solidFill>
            <a:prstDash val="solid"/>
          </a:ln>
        </p:spPr>
      </p:sp>
      <p:sp>
        <p:nvSpPr>
          <p:cNvPr id="14" name="tr-9-0"/>
          <p:cNvSpPr/>
          <p:nvPr/>
        </p:nvSpPr>
        <p:spPr>
          <a:xfrm flipH="1" flipV="1">
            <a:off x="2768006" y="1751757"/>
            <a:ext cx="124028" cy="181907"/>
          </a:xfrm>
          <a:prstGeom prst="line">
            <a:avLst/>
          </a:prstGeom>
          <a:noFill/>
          <a:ln w="19050">
            <a:solidFill>
              <a:srgbClr val="14283A"/>
            </a:solidFill>
            <a:prstDash val="solid"/>
            <a:tailEnd type="triangle"/>
          </a:ln>
        </p:spPr>
      </p:sp>
      <p:sp>
        <p:nvSpPr>
          <p:cNvPr id="15" name="!!o1"/>
          <p:cNvSpPr/>
          <p:nvPr/>
        </p:nvSpPr>
        <p:spPr>
          <a:xfrm>
            <a:off x="651267" y="1371405"/>
            <a:ext cx="214981" cy="214981"/>
          </a:xfrm>
          <a:prstGeom prst="ellipse">
            <a:avLst/>
          </a:prstGeom>
          <a:solidFill>
            <a:srgbClr val="FFFFFF"/>
          </a:solidFill>
          <a:ln w="19050">
            <a:solidFill>
              <a:srgbClr val="14283A"/>
            </a:solidFill>
            <a:prstDash val="solid"/>
          </a:ln>
        </p:spPr>
      </p:sp>
      <p:sp>
        <p:nvSpPr>
          <p:cNvPr id="16" name="!!no1"/>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2660515" y="1644266"/>
            <a:ext cx="214981" cy="214981"/>
          </a:xfrm>
          <a:prstGeom prst="ellipse">
            <a:avLst/>
          </a:prstGeom>
          <a:solidFill>
            <a:srgbClr val="FFFFFF"/>
          </a:solidFill>
          <a:ln w="19050">
            <a:solidFill>
              <a:srgbClr val="14283A"/>
            </a:solidFill>
            <a:prstDash val="solid"/>
          </a:ln>
        </p:spPr>
      </p:sp>
      <p:sp>
        <p:nvSpPr>
          <p:cNvPr id="18" name="!!no2"/>
          <p:cNvSpPr/>
          <p:nvPr/>
        </p:nvSpPr>
        <p:spPr>
          <a:xfrm>
            <a:off x="2660515" y="164426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2371117" y="3769274"/>
            <a:ext cx="214981" cy="214981"/>
          </a:xfrm>
          <a:prstGeom prst="ellipse">
            <a:avLst/>
          </a:prstGeom>
          <a:solidFill>
            <a:srgbClr val="FFFFFF"/>
          </a:solidFill>
          <a:ln w="19050">
            <a:solidFill>
              <a:srgbClr val="14283A"/>
            </a:solidFill>
            <a:prstDash val="solid"/>
          </a:ln>
        </p:spPr>
      </p:sp>
      <p:sp>
        <p:nvSpPr>
          <p:cNvPr id="20" name="!!no3"/>
          <p:cNvSpPr/>
          <p:nvPr/>
        </p:nvSpPr>
        <p:spPr>
          <a:xfrm>
            <a:off x="2371117" y="376927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006813" y="3025108"/>
            <a:ext cx="214981" cy="214981"/>
          </a:xfrm>
          <a:prstGeom prst="ellipse">
            <a:avLst/>
          </a:prstGeom>
          <a:solidFill>
            <a:srgbClr val="FFFFFF"/>
          </a:solidFill>
          <a:ln w="19050">
            <a:solidFill>
              <a:srgbClr val="14283A"/>
            </a:solidFill>
            <a:prstDash val="solid"/>
          </a:ln>
        </p:spPr>
      </p:sp>
      <p:sp>
        <p:nvSpPr>
          <p:cNvPr id="24" name="!!no5"/>
          <p:cNvSpPr/>
          <p:nvPr/>
        </p:nvSpPr>
        <p:spPr>
          <a:xfrm>
            <a:off x="1006813" y="302510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2536487" y="3752737"/>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program’s foundation. Five players space the arc — top, wings, corners — and the offense is three habits repeated forever: pass, cut hard to the rim, fill the open spot. No play call, no pattern to scout, every player developing the same skills.</a:t>
            </a:r>
            <a:endParaRPr lang="en-US" sz="950" dirty="0"/>
          </a:p>
        </p:txBody>
      </p:sp>
      <p:sp>
        <p:nvSpPr>
          <p:cNvPr id="27" name="notebox-9"/>
          <p:cNvSpPr/>
          <p:nvPr/>
        </p:nvSpPr>
        <p:spPr>
          <a:xfrm>
            <a:off x="4911495" y="2606040"/>
            <a:ext cx="3821025" cy="1143000"/>
          </a:xfrm>
          <a:prstGeom prst="roundRect">
            <a:avLst>
              <a:gd name="adj" fmla="val 4800"/>
            </a:avLst>
          </a:prstGeom>
          <a:solidFill>
            <a:srgbClr val="E3EDF2"/>
          </a:solidFill>
          <a:ln/>
        </p:spPr>
      </p:sp>
      <p:sp>
        <p:nvSpPr>
          <p:cNvPr id="28" name="notelbl-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5</a:t>
            </a:r>
            <a:endParaRPr lang="en-US" sz="900" dirty="0"/>
          </a:p>
        </p:txBody>
      </p:sp>
      <p:sp>
        <p:nvSpPr>
          <p:cNvPr id="29" name="note-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cuts on the pass. If the defense cheats into the lane, the backdoor window is already open.</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STACK PNR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Spain Pick &amp; Roll</a:t>
            </a:r>
            <a:endParaRPr lang="en-US" sz="2200" dirty="0"/>
          </a:p>
        </p:txBody>
      </p:sp>
      <p:sp>
        <p:nvSpPr>
          <p:cNvPr id="4" name="ph-90"/>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0-0"/>
          <p:cNvSpPr/>
          <p:nvPr/>
        </p:nvSpPr>
        <p:spPr>
          <a:xfrm>
            <a:off x="2478608" y="2677830"/>
            <a:ext cx="148833" cy="975684"/>
          </a:xfrm>
          <a:prstGeom prst="line">
            <a:avLst/>
          </a:prstGeom>
          <a:noFill/>
          <a:ln w="44450">
            <a:solidFill>
              <a:srgbClr val="2E7391">
                <a:alpha val="65000"/>
              </a:srgbClr>
            </a:solidFill>
            <a:prstDash val="solid"/>
            <a:tailEnd type="oval"/>
          </a:ln>
        </p:spPr>
      </p:sp>
      <p:sp>
        <p:nvSpPr>
          <p:cNvPr id="14" name="!!o1"/>
          <p:cNvSpPr/>
          <p:nvPr/>
        </p:nvSpPr>
        <p:spPr>
          <a:xfrm>
            <a:off x="2371117" y="3851959"/>
            <a:ext cx="214981" cy="214981"/>
          </a:xfrm>
          <a:prstGeom prst="ellipse">
            <a:avLst/>
          </a:prstGeom>
          <a:solidFill>
            <a:srgbClr val="FFFFFF"/>
          </a:solidFill>
          <a:ln w="19050">
            <a:solidFill>
              <a:srgbClr val="14283A"/>
            </a:solidFill>
            <a:prstDash val="solid"/>
          </a:ln>
        </p:spPr>
      </p:sp>
      <p:sp>
        <p:nvSpPr>
          <p:cNvPr id="15" name="!!no1"/>
          <p:cNvSpPr/>
          <p:nvPr/>
        </p:nvSpPr>
        <p:spPr>
          <a:xfrm>
            <a:off x="2371117" y="3851959"/>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867228" y="3397191"/>
            <a:ext cx="214981" cy="214981"/>
          </a:xfrm>
          <a:prstGeom prst="ellipse">
            <a:avLst/>
          </a:prstGeom>
          <a:solidFill>
            <a:srgbClr val="FFFFFF"/>
          </a:solidFill>
          <a:ln w="19050">
            <a:solidFill>
              <a:srgbClr val="14283A"/>
            </a:solidFill>
            <a:prstDash val="solid"/>
          </a:ln>
        </p:spPr>
      </p:sp>
      <p:sp>
        <p:nvSpPr>
          <p:cNvPr id="17" name="!!no2"/>
          <p:cNvSpPr/>
          <p:nvPr/>
        </p:nvSpPr>
        <p:spPr>
          <a:xfrm>
            <a:off x="2867228" y="339719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519950" y="3546024"/>
            <a:ext cx="214981" cy="214981"/>
          </a:xfrm>
          <a:prstGeom prst="ellipse">
            <a:avLst/>
          </a:prstGeom>
          <a:solidFill>
            <a:srgbClr val="FFFFFF"/>
          </a:solidFill>
          <a:ln w="19050">
            <a:solidFill>
              <a:srgbClr val="14283A"/>
            </a:solidFill>
            <a:prstDash val="solid"/>
          </a:ln>
        </p:spPr>
      </p:sp>
      <p:sp>
        <p:nvSpPr>
          <p:cNvPr id="23" name="!!no5"/>
          <p:cNvSpPr/>
          <p:nvPr/>
        </p:nvSpPr>
        <p:spPr>
          <a:xfrm>
            <a:off x="2519950" y="354602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536487" y="3835422"/>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most feared ball-screen action in modern basketball, popularized by the Spanish national team and now run by every NBA staff. A normal high ball screen — except a shooter back-screens the roller’s defender at the nail, then pops. Three simultaneous threats from one action: the roll is un-helpable, the pop is unguardable if they switch, and the drive is open if they overload.</a:t>
            </a:r>
            <a:endParaRPr lang="en-US" sz="950" dirty="0"/>
          </a:p>
        </p:txBody>
      </p:sp>
      <p:sp>
        <p:nvSpPr>
          <p:cNvPr id="26" name="notebox-90"/>
          <p:cNvSpPr/>
          <p:nvPr/>
        </p:nvSpPr>
        <p:spPr>
          <a:xfrm>
            <a:off x="4911495" y="2606040"/>
            <a:ext cx="3821025" cy="1143000"/>
          </a:xfrm>
          <a:prstGeom prst="roundRect">
            <a:avLst>
              <a:gd name="adj" fmla="val 4800"/>
            </a:avLst>
          </a:prstGeom>
          <a:solidFill>
            <a:srgbClr val="E3EDF2"/>
          </a:solidFill>
          <a:ln/>
        </p:spPr>
      </p:sp>
      <p:sp>
        <p:nvSpPr>
          <p:cNvPr id="27" name="notelbl-90"/>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28" name="note-90"/>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Looks like a normal high pick-and-roll: 5 sprints into the ball screen.</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STACK PNR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Spain Pick &amp; Roll</a:t>
            </a:r>
            <a:endParaRPr lang="en-US" sz="2200" dirty="0"/>
          </a:p>
        </p:txBody>
      </p:sp>
      <p:sp>
        <p:nvSpPr>
          <p:cNvPr id="4" name="ph-91"/>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1-0"/>
          <p:cNvSpPr/>
          <p:nvPr/>
        </p:nvSpPr>
        <p:spPr>
          <a:xfrm flipH="1" flipV="1">
            <a:off x="2106525" y="3355848"/>
            <a:ext cx="372083" cy="603601"/>
          </a:xfrm>
          <a:prstGeom prst="line">
            <a:avLst/>
          </a:prstGeom>
          <a:noFill/>
          <a:ln w="19050">
            <a:solidFill>
              <a:srgbClr val="14283A"/>
            </a:solidFill>
            <a:prstDash val="sysDot"/>
          </a:ln>
        </p:spPr>
      </p:sp>
      <p:sp>
        <p:nvSpPr>
          <p:cNvPr id="14" name="tr-91-0"/>
          <p:cNvSpPr/>
          <p:nvPr/>
        </p:nvSpPr>
        <p:spPr>
          <a:xfrm flipV="1">
            <a:off x="2106525" y="2611682"/>
            <a:ext cx="157102" cy="744166"/>
          </a:xfrm>
          <a:prstGeom prst="line">
            <a:avLst/>
          </a:prstGeom>
          <a:noFill/>
          <a:ln w="19050">
            <a:solidFill>
              <a:srgbClr val="14283A"/>
            </a:solidFill>
            <a:prstDash val="sysDot"/>
            <a:tailEnd type="triangle"/>
          </a:ln>
        </p:spPr>
      </p:sp>
      <p:sp>
        <p:nvSpPr>
          <p:cNvPr id="15" name="tr-91-1"/>
          <p:cNvSpPr/>
          <p:nvPr/>
        </p:nvSpPr>
        <p:spPr>
          <a:xfrm flipH="1" flipV="1">
            <a:off x="2627441" y="2975497"/>
            <a:ext cx="347277" cy="529185"/>
          </a:xfrm>
          <a:prstGeom prst="line">
            <a:avLst/>
          </a:prstGeom>
          <a:noFill/>
          <a:ln w="44450">
            <a:solidFill>
              <a:srgbClr val="2E7391">
                <a:alpha val="65000"/>
              </a:srgbClr>
            </a:solidFill>
            <a:prstDash val="solid"/>
            <a:tailEnd type="oval"/>
          </a:ln>
        </p:spPr>
      </p:sp>
      <p:sp>
        <p:nvSpPr>
          <p:cNvPr id="16" name="!!o1"/>
          <p:cNvSpPr/>
          <p:nvPr/>
        </p:nvSpPr>
        <p:spPr>
          <a:xfrm>
            <a:off x="2156136" y="2504191"/>
            <a:ext cx="214981" cy="214981"/>
          </a:xfrm>
          <a:prstGeom prst="ellipse">
            <a:avLst/>
          </a:prstGeom>
          <a:solidFill>
            <a:srgbClr val="FFFFFF"/>
          </a:solidFill>
          <a:ln w="19050">
            <a:solidFill>
              <a:srgbClr val="14283A"/>
            </a:solidFill>
            <a:prstDash val="solid"/>
          </a:ln>
        </p:spPr>
      </p:sp>
      <p:sp>
        <p:nvSpPr>
          <p:cNvPr id="17" name="!!no1"/>
          <p:cNvSpPr/>
          <p:nvPr/>
        </p:nvSpPr>
        <p:spPr>
          <a:xfrm>
            <a:off x="2156136" y="250419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519950" y="2868006"/>
            <a:ext cx="214981" cy="214981"/>
          </a:xfrm>
          <a:prstGeom prst="ellipse">
            <a:avLst/>
          </a:prstGeom>
          <a:solidFill>
            <a:srgbClr val="FFFFFF"/>
          </a:solidFill>
          <a:ln w="19050">
            <a:solidFill>
              <a:srgbClr val="14283A"/>
            </a:solidFill>
            <a:prstDash val="solid"/>
          </a:ln>
        </p:spPr>
      </p:sp>
      <p:sp>
        <p:nvSpPr>
          <p:cNvPr id="19" name="!!no2"/>
          <p:cNvSpPr/>
          <p:nvPr/>
        </p:nvSpPr>
        <p:spPr>
          <a:xfrm>
            <a:off x="2519950" y="286800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1"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519950" y="3546024"/>
            <a:ext cx="214981" cy="214981"/>
          </a:xfrm>
          <a:prstGeom prst="ellipse">
            <a:avLst/>
          </a:prstGeom>
          <a:solidFill>
            <a:srgbClr val="FFFFFF"/>
          </a:solidFill>
          <a:ln w="19050">
            <a:solidFill>
              <a:srgbClr val="14283A"/>
            </a:solidFill>
            <a:prstDash val="solid"/>
          </a:ln>
        </p:spPr>
      </p:sp>
      <p:sp>
        <p:nvSpPr>
          <p:cNvPr id="25" name="!!no5"/>
          <p:cNvSpPr/>
          <p:nvPr/>
        </p:nvSpPr>
        <p:spPr>
          <a:xfrm>
            <a:off x="2519950" y="354602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321506" y="2487654"/>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most feared ball-screen action in modern basketball, popularized by the Spanish national team and now run by every NBA staff. A normal high ball screen — except a shooter back-screens the roller’s defender at the nail, then pops. Three simultaneous threats from one action: the roll is un-helpable, the pop is unguardable if they switch, and the drive is open if they overload.</a:t>
            </a:r>
            <a:endParaRPr lang="en-US" sz="950" dirty="0"/>
          </a:p>
        </p:txBody>
      </p:sp>
      <p:sp>
        <p:nvSpPr>
          <p:cNvPr id="28" name="notebox-91"/>
          <p:cNvSpPr/>
          <p:nvPr/>
        </p:nvSpPr>
        <p:spPr>
          <a:xfrm>
            <a:off x="4911495" y="2606040"/>
            <a:ext cx="3821025" cy="1143000"/>
          </a:xfrm>
          <a:prstGeom prst="roundRect">
            <a:avLst>
              <a:gd name="adj" fmla="val 4800"/>
            </a:avLst>
          </a:prstGeom>
          <a:solidFill>
            <a:srgbClr val="E3EDF2"/>
          </a:solidFill>
          <a:ln/>
        </p:spPr>
      </p:sp>
      <p:sp>
        <p:nvSpPr>
          <p:cNvPr id="29" name="notelbl-91"/>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30" name="note-91"/>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1 turns the corner — and 2 slides to the nail to back-screen the roller’s defender. That’s the Spain.</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STACK PNR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Spain Pick &amp; Roll</a:t>
            </a:r>
            <a:endParaRPr lang="en-US" sz="2200" dirty="0"/>
          </a:p>
        </p:txBody>
      </p:sp>
      <p:sp>
        <p:nvSpPr>
          <p:cNvPr id="4" name="ph-92"/>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2-0"/>
          <p:cNvSpPr/>
          <p:nvPr/>
        </p:nvSpPr>
        <p:spPr>
          <a:xfrm flipH="1" flipV="1">
            <a:off x="2594367" y="2264405"/>
            <a:ext cx="33074" cy="1389110"/>
          </a:xfrm>
          <a:prstGeom prst="line">
            <a:avLst/>
          </a:prstGeom>
          <a:noFill/>
          <a:ln w="19050">
            <a:solidFill>
              <a:srgbClr val="14283A"/>
            </a:solidFill>
            <a:prstDash val="solid"/>
          </a:ln>
        </p:spPr>
      </p:sp>
      <p:sp>
        <p:nvSpPr>
          <p:cNvPr id="14" name="tr-92-0"/>
          <p:cNvSpPr/>
          <p:nvPr/>
        </p:nvSpPr>
        <p:spPr>
          <a:xfrm flipH="1" flipV="1">
            <a:off x="2544756" y="1817905"/>
            <a:ext cx="49611" cy="446500"/>
          </a:xfrm>
          <a:prstGeom prst="line">
            <a:avLst/>
          </a:prstGeom>
          <a:noFill/>
          <a:ln w="19050">
            <a:solidFill>
              <a:srgbClr val="14283A"/>
            </a:solidFill>
            <a:prstDash val="solid"/>
            <a:tailEnd type="triangle"/>
          </a:ln>
        </p:spPr>
      </p:sp>
      <p:sp>
        <p:nvSpPr>
          <p:cNvPr id="15" name="tr-92-1"/>
          <p:cNvSpPr/>
          <p:nvPr/>
        </p:nvSpPr>
        <p:spPr>
          <a:xfrm>
            <a:off x="2627441" y="2975497"/>
            <a:ext cx="248055" cy="843388"/>
          </a:xfrm>
          <a:prstGeom prst="line">
            <a:avLst/>
          </a:prstGeom>
          <a:noFill/>
          <a:ln w="19050">
            <a:solidFill>
              <a:srgbClr val="14283A"/>
            </a:solidFill>
            <a:prstDash val="solid"/>
            <a:tailEnd type="triangle"/>
          </a:ln>
        </p:spPr>
      </p:sp>
      <p:sp>
        <p:nvSpPr>
          <p:cNvPr id="16" name="!!o1"/>
          <p:cNvSpPr/>
          <p:nvPr/>
        </p:nvSpPr>
        <p:spPr>
          <a:xfrm>
            <a:off x="2156136" y="2504191"/>
            <a:ext cx="214981" cy="214981"/>
          </a:xfrm>
          <a:prstGeom prst="ellipse">
            <a:avLst/>
          </a:prstGeom>
          <a:solidFill>
            <a:srgbClr val="FFFFFF"/>
          </a:solidFill>
          <a:ln w="19050">
            <a:solidFill>
              <a:srgbClr val="14283A"/>
            </a:solidFill>
            <a:prstDash val="solid"/>
          </a:ln>
        </p:spPr>
      </p:sp>
      <p:sp>
        <p:nvSpPr>
          <p:cNvPr id="17" name="!!no1"/>
          <p:cNvSpPr/>
          <p:nvPr/>
        </p:nvSpPr>
        <p:spPr>
          <a:xfrm>
            <a:off x="2156136" y="250419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2768006" y="3711394"/>
            <a:ext cx="214981" cy="214981"/>
          </a:xfrm>
          <a:prstGeom prst="ellipse">
            <a:avLst/>
          </a:prstGeom>
          <a:solidFill>
            <a:srgbClr val="FFFFFF"/>
          </a:solidFill>
          <a:ln w="19050">
            <a:solidFill>
              <a:srgbClr val="14283A"/>
            </a:solidFill>
            <a:prstDash val="solid"/>
          </a:ln>
        </p:spPr>
      </p:sp>
      <p:sp>
        <p:nvSpPr>
          <p:cNvPr id="19" name="!!no2"/>
          <p:cNvSpPr/>
          <p:nvPr/>
        </p:nvSpPr>
        <p:spPr>
          <a:xfrm>
            <a:off x="2768006" y="371139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21"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437265" y="1710414"/>
            <a:ext cx="214981" cy="214981"/>
          </a:xfrm>
          <a:prstGeom prst="ellipse">
            <a:avLst/>
          </a:prstGeom>
          <a:solidFill>
            <a:srgbClr val="FFFFFF"/>
          </a:solidFill>
          <a:ln w="19050">
            <a:solidFill>
              <a:srgbClr val="14283A"/>
            </a:solidFill>
            <a:prstDash val="solid"/>
          </a:ln>
        </p:spPr>
      </p:sp>
      <p:sp>
        <p:nvSpPr>
          <p:cNvPr id="25" name="!!no5"/>
          <p:cNvSpPr/>
          <p:nvPr/>
        </p:nvSpPr>
        <p:spPr>
          <a:xfrm>
            <a:off x="2437265" y="171041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321506" y="2487654"/>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most feared ball-screen action in modern basketball, popularized by the Spanish national team and now run by every NBA staff. A normal high ball screen — except a shooter back-screens the roller’s defender at the nail, then pops. Three simultaneous threats from one action: the roll is un-helpable, the pop is unguardable if they switch, and the drive is open if they overload.</a:t>
            </a:r>
            <a:endParaRPr lang="en-US" sz="950" dirty="0"/>
          </a:p>
        </p:txBody>
      </p:sp>
      <p:sp>
        <p:nvSpPr>
          <p:cNvPr id="28" name="notebox-92"/>
          <p:cNvSpPr/>
          <p:nvPr/>
        </p:nvSpPr>
        <p:spPr>
          <a:xfrm>
            <a:off x="4911495" y="2606040"/>
            <a:ext cx="3821025" cy="1143000"/>
          </a:xfrm>
          <a:prstGeom prst="roundRect">
            <a:avLst>
              <a:gd name="adj" fmla="val 4800"/>
            </a:avLst>
          </a:prstGeom>
          <a:solidFill>
            <a:srgbClr val="E3EDF2"/>
          </a:solidFill>
          <a:ln/>
        </p:spPr>
      </p:sp>
      <p:sp>
        <p:nvSpPr>
          <p:cNvPr id="29" name="notelbl-92"/>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30" name="note-92"/>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5 dives off the back screen with his defender pinned; 2 pops to the top behind the play.</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STACK PNR</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Spain Pick &amp; Roll</a:t>
            </a:r>
            <a:endParaRPr lang="en-US" sz="2200" dirty="0"/>
          </a:p>
        </p:txBody>
      </p:sp>
      <p:sp>
        <p:nvSpPr>
          <p:cNvPr id="4" name="ph-93"/>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93"/>
          <p:cNvSpPr/>
          <p:nvPr/>
        </p:nvSpPr>
        <p:spPr>
          <a:xfrm flipV="1">
            <a:off x="2371117" y="1743488"/>
            <a:ext cx="281129" cy="793777"/>
          </a:xfrm>
          <a:prstGeom prst="line">
            <a:avLst/>
          </a:prstGeom>
          <a:noFill/>
          <a:ln w="19050">
            <a:solidFill>
              <a:srgbClr val="2E7391"/>
            </a:solidFill>
            <a:prstDash val="dash"/>
            <a:tailEnd type="triangle"/>
          </a:ln>
        </p:spPr>
      </p:sp>
      <p:sp>
        <p:nvSpPr>
          <p:cNvPr id="14" name="!!o1"/>
          <p:cNvSpPr/>
          <p:nvPr/>
        </p:nvSpPr>
        <p:spPr>
          <a:xfrm>
            <a:off x="2156136" y="2504191"/>
            <a:ext cx="214981" cy="214981"/>
          </a:xfrm>
          <a:prstGeom prst="ellipse">
            <a:avLst/>
          </a:prstGeom>
          <a:solidFill>
            <a:srgbClr val="FFFFFF"/>
          </a:solidFill>
          <a:ln w="19050">
            <a:solidFill>
              <a:srgbClr val="14283A"/>
            </a:solidFill>
            <a:prstDash val="solid"/>
          </a:ln>
        </p:spPr>
      </p:sp>
      <p:sp>
        <p:nvSpPr>
          <p:cNvPr id="15" name="!!no1"/>
          <p:cNvSpPr/>
          <p:nvPr/>
        </p:nvSpPr>
        <p:spPr>
          <a:xfrm>
            <a:off x="2156136" y="250419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2768006" y="3711394"/>
            <a:ext cx="214981" cy="214981"/>
          </a:xfrm>
          <a:prstGeom prst="ellipse">
            <a:avLst/>
          </a:prstGeom>
          <a:solidFill>
            <a:srgbClr val="FFFFFF"/>
          </a:solidFill>
          <a:ln w="19050">
            <a:solidFill>
              <a:srgbClr val="14283A"/>
            </a:solidFill>
            <a:prstDash val="solid"/>
          </a:ln>
        </p:spPr>
      </p:sp>
      <p:sp>
        <p:nvSpPr>
          <p:cNvPr id="17" name="!!no2"/>
          <p:cNvSpPr/>
          <p:nvPr/>
        </p:nvSpPr>
        <p:spPr>
          <a:xfrm>
            <a:off x="2768006" y="371139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651267" y="1371405"/>
            <a:ext cx="214981" cy="214981"/>
          </a:xfrm>
          <a:prstGeom prst="ellipse">
            <a:avLst/>
          </a:prstGeom>
          <a:solidFill>
            <a:srgbClr val="FFFFFF"/>
          </a:solidFill>
          <a:ln w="19050">
            <a:solidFill>
              <a:srgbClr val="14283A"/>
            </a:solidFill>
            <a:prstDash val="solid"/>
          </a:ln>
        </p:spPr>
      </p:sp>
      <p:sp>
        <p:nvSpPr>
          <p:cNvPr id="19" name="!!no3"/>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2437265" y="1710414"/>
            <a:ext cx="214981" cy="214981"/>
          </a:xfrm>
          <a:prstGeom prst="ellipse">
            <a:avLst/>
          </a:prstGeom>
          <a:solidFill>
            <a:srgbClr val="FFFFFF"/>
          </a:solidFill>
          <a:ln w="19050">
            <a:solidFill>
              <a:srgbClr val="14283A"/>
            </a:solidFill>
            <a:prstDash val="solid"/>
          </a:ln>
        </p:spPr>
      </p:sp>
      <p:sp>
        <p:nvSpPr>
          <p:cNvPr id="23" name="!!no5"/>
          <p:cNvSpPr/>
          <p:nvPr/>
        </p:nvSpPr>
        <p:spPr>
          <a:xfrm>
            <a:off x="2437265" y="171041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2602635" y="1693877"/>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most feared ball-screen action in modern basketball, popularized by the Spanish national team and now run by every NBA staff. A normal high ball screen — except a shooter back-screens the roller’s defender at the nail, then pops. Three simultaneous threats from one action: the roll is un-helpable, the pop is unguardable if they switch, and the drive is open if they overload.</a:t>
            </a:r>
            <a:endParaRPr lang="en-US" sz="950" dirty="0"/>
          </a:p>
        </p:txBody>
      </p:sp>
      <p:sp>
        <p:nvSpPr>
          <p:cNvPr id="26" name="notebox-93"/>
          <p:cNvSpPr/>
          <p:nvPr/>
        </p:nvSpPr>
        <p:spPr>
          <a:xfrm>
            <a:off x="4911495" y="2606040"/>
            <a:ext cx="3821025" cy="1143000"/>
          </a:xfrm>
          <a:prstGeom prst="roundRect">
            <a:avLst>
              <a:gd name="adj" fmla="val 4800"/>
            </a:avLst>
          </a:prstGeom>
          <a:solidFill>
            <a:srgbClr val="E3EDF2"/>
          </a:solidFill>
          <a:ln/>
        </p:spPr>
      </p:sp>
      <p:sp>
        <p:nvSpPr>
          <p:cNvPr id="27" name="notelbl-93"/>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28" name="note-93"/>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First read: lob or pocket to the diving 5. If they switched the back screen, the pop three is wide open instead — pick your poison.</a:t>
            </a:r>
            <a:endParaRPr lang="en-US" sz="1050" dirty="0"/>
          </a:p>
        </p:txBody>
      </p:sp>
      <p:sp>
        <p:nvSpPr>
          <p:cNvPr id="29" name="kp-93"/>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0" name="kpl-93"/>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back screen is the play: 2 must actually HIT the roller’s defender, then pop late.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Read in order: lob/pocket to the roller → pop three → drive. Say it in the huddle every time.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Timing: the back screen lands exactly as 1 turns the corner — early or late kills it.</a:t>
            </a:r>
            <a:endParaRPr lang="en-US" sz="8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PINDOWN + DHO</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Zoom Action (Chicago)</a:t>
            </a:r>
            <a:endParaRPr lang="en-US" sz="2200" dirty="0"/>
          </a:p>
        </p:txBody>
      </p:sp>
      <p:sp>
        <p:nvSpPr>
          <p:cNvPr id="4" name="ph-94"/>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4"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651267" y="1371405"/>
            <a:ext cx="214981" cy="214981"/>
          </a:xfrm>
          <a:prstGeom prst="ellipse">
            <a:avLst/>
          </a:prstGeom>
          <a:solidFill>
            <a:srgbClr val="FFFFFF"/>
          </a:solidFill>
          <a:ln w="19050">
            <a:solidFill>
              <a:srgbClr val="14283A"/>
            </a:solidFill>
            <a:prstDash val="solid"/>
          </a:ln>
        </p:spPr>
      </p:sp>
      <p:sp>
        <p:nvSpPr>
          <p:cNvPr id="16" name="!!no2"/>
          <p:cNvSpPr/>
          <p:nvPr/>
        </p:nvSpPr>
        <p:spPr>
          <a:xfrm>
            <a:off x="6512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1006813" y="2818395"/>
            <a:ext cx="214981" cy="214981"/>
          </a:xfrm>
          <a:prstGeom prst="ellipse">
            <a:avLst/>
          </a:prstGeom>
          <a:solidFill>
            <a:srgbClr val="FFFFFF"/>
          </a:solidFill>
          <a:ln w="19050">
            <a:solidFill>
              <a:srgbClr val="14283A"/>
            </a:solidFill>
            <a:prstDash val="solid"/>
          </a:ln>
        </p:spPr>
      </p:sp>
      <p:sp>
        <p:nvSpPr>
          <p:cNvPr id="18" name="!!no3"/>
          <p:cNvSpPr/>
          <p:nvPr/>
        </p:nvSpPr>
        <p:spPr>
          <a:xfrm>
            <a:off x="1006813"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0"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371117" y="3645246"/>
            <a:ext cx="214981" cy="214981"/>
          </a:xfrm>
          <a:prstGeom prst="ellipse">
            <a:avLst/>
          </a:prstGeom>
          <a:solidFill>
            <a:srgbClr val="FFFFFF"/>
          </a:solidFill>
          <a:ln w="19050">
            <a:solidFill>
              <a:srgbClr val="14283A"/>
            </a:solidFill>
            <a:prstDash val="solid"/>
          </a:ln>
        </p:spPr>
      </p:sp>
      <p:sp>
        <p:nvSpPr>
          <p:cNvPr id="22" name="!!no5"/>
          <p:cNvSpPr/>
          <p:nvPr/>
        </p:nvSpPr>
        <p:spPr>
          <a:xfrm>
            <a:off x="2371117"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2536487" y="3628709"/>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NBA’s favorite way to get a shooter downhill: a pindown screen that flows directly into a dribble handoff — two screens in two seconds, no pause between them. By the catch, the defender has fought through a pindown AND a handoff and is two steps behind a shooter moving at full speed.</a:t>
            </a:r>
            <a:endParaRPr lang="en-US" sz="950" dirty="0"/>
          </a:p>
        </p:txBody>
      </p:sp>
      <p:sp>
        <p:nvSpPr>
          <p:cNvPr id="25" name="notebox-94"/>
          <p:cNvSpPr/>
          <p:nvPr/>
        </p:nvSpPr>
        <p:spPr>
          <a:xfrm>
            <a:off x="4911495" y="2606040"/>
            <a:ext cx="3821025" cy="1143000"/>
          </a:xfrm>
          <a:prstGeom prst="roundRect">
            <a:avLst>
              <a:gd name="adj" fmla="val 4800"/>
            </a:avLst>
          </a:prstGeom>
          <a:solidFill>
            <a:srgbClr val="E3EDF2"/>
          </a:solidFill>
          <a:ln/>
        </p:spPr>
      </p:sp>
      <p:sp>
        <p:nvSpPr>
          <p:cNvPr id="26" name="notelbl-94"/>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94"/>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For your best movement shooter or downhill guard. Flow entry from 5-out — the corner player is always in position to start it.</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PINDOWN + DHO</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Zoom Action (Chicago)</a:t>
            </a:r>
            <a:endParaRPr lang="en-US" sz="2200" dirty="0"/>
          </a:p>
        </p:txBody>
      </p:sp>
      <p:sp>
        <p:nvSpPr>
          <p:cNvPr id="4" name="ph-95"/>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1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5-0"/>
          <p:cNvSpPr/>
          <p:nvPr/>
        </p:nvSpPr>
        <p:spPr>
          <a:xfrm flipH="1" flipV="1">
            <a:off x="990276" y="2057692"/>
            <a:ext cx="124028" cy="868194"/>
          </a:xfrm>
          <a:prstGeom prst="line">
            <a:avLst/>
          </a:prstGeom>
          <a:noFill/>
          <a:ln w="44450">
            <a:solidFill>
              <a:srgbClr val="2E7391">
                <a:alpha val="65000"/>
              </a:srgbClr>
            </a:solidFill>
            <a:prstDash val="solid"/>
            <a:tailEnd type="oval"/>
          </a:ln>
        </p:spPr>
      </p:sp>
      <p:sp>
        <p:nvSpPr>
          <p:cNvPr id="14" name="tr-95-1"/>
          <p:cNvSpPr/>
          <p:nvPr/>
        </p:nvSpPr>
        <p:spPr>
          <a:xfrm>
            <a:off x="758757" y="1478896"/>
            <a:ext cx="231518" cy="719360"/>
          </a:xfrm>
          <a:prstGeom prst="line">
            <a:avLst/>
          </a:prstGeom>
          <a:noFill/>
          <a:ln w="19050">
            <a:solidFill>
              <a:srgbClr val="14283A"/>
            </a:solidFill>
            <a:prstDash val="solid"/>
          </a:ln>
        </p:spPr>
      </p:sp>
      <p:sp>
        <p:nvSpPr>
          <p:cNvPr id="15" name="tr-95-1"/>
          <p:cNvSpPr/>
          <p:nvPr/>
        </p:nvSpPr>
        <p:spPr>
          <a:xfrm>
            <a:off x="990276" y="2198257"/>
            <a:ext cx="248055" cy="545722"/>
          </a:xfrm>
          <a:prstGeom prst="line">
            <a:avLst/>
          </a:prstGeom>
          <a:noFill/>
          <a:ln w="19050">
            <a:solidFill>
              <a:srgbClr val="14283A"/>
            </a:solidFill>
            <a:prstDash val="solid"/>
            <a:tailEnd type="triangle"/>
          </a:ln>
        </p:spPr>
      </p:sp>
      <p:sp>
        <p:nvSpPr>
          <p:cNvPr id="16"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7"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8" name="!!o2"/>
          <p:cNvSpPr/>
          <p:nvPr/>
        </p:nvSpPr>
        <p:spPr>
          <a:xfrm>
            <a:off x="1130840" y="2636488"/>
            <a:ext cx="214981" cy="214981"/>
          </a:xfrm>
          <a:prstGeom prst="ellipse">
            <a:avLst/>
          </a:prstGeom>
          <a:solidFill>
            <a:srgbClr val="FFFFFF"/>
          </a:solidFill>
          <a:ln w="19050">
            <a:solidFill>
              <a:srgbClr val="14283A"/>
            </a:solidFill>
            <a:prstDash val="solid"/>
          </a:ln>
        </p:spPr>
      </p:sp>
      <p:sp>
        <p:nvSpPr>
          <p:cNvPr id="19" name="!!no2"/>
          <p:cNvSpPr/>
          <p:nvPr/>
        </p:nvSpPr>
        <p:spPr>
          <a:xfrm>
            <a:off x="1130840" y="263648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0" name="!!o3"/>
          <p:cNvSpPr/>
          <p:nvPr/>
        </p:nvSpPr>
        <p:spPr>
          <a:xfrm>
            <a:off x="882785" y="1950201"/>
            <a:ext cx="214981" cy="214981"/>
          </a:xfrm>
          <a:prstGeom prst="ellipse">
            <a:avLst/>
          </a:prstGeom>
          <a:solidFill>
            <a:srgbClr val="FFFFFF"/>
          </a:solidFill>
          <a:ln w="19050">
            <a:solidFill>
              <a:srgbClr val="14283A"/>
            </a:solidFill>
            <a:prstDash val="solid"/>
          </a:ln>
        </p:spPr>
      </p:sp>
      <p:sp>
        <p:nvSpPr>
          <p:cNvPr id="21" name="!!no3"/>
          <p:cNvSpPr/>
          <p:nvPr/>
        </p:nvSpPr>
        <p:spPr>
          <a:xfrm>
            <a:off x="882785" y="195020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2"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3"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4" name="!!o5"/>
          <p:cNvSpPr/>
          <p:nvPr/>
        </p:nvSpPr>
        <p:spPr>
          <a:xfrm>
            <a:off x="2371117" y="3645246"/>
            <a:ext cx="214981" cy="214981"/>
          </a:xfrm>
          <a:prstGeom prst="ellipse">
            <a:avLst/>
          </a:prstGeom>
          <a:solidFill>
            <a:srgbClr val="FFFFFF"/>
          </a:solidFill>
          <a:ln w="19050">
            <a:solidFill>
              <a:srgbClr val="14283A"/>
            </a:solidFill>
            <a:prstDash val="solid"/>
          </a:ln>
        </p:spPr>
      </p:sp>
      <p:sp>
        <p:nvSpPr>
          <p:cNvPr id="25" name="!!no5"/>
          <p:cNvSpPr/>
          <p:nvPr/>
        </p:nvSpPr>
        <p:spPr>
          <a:xfrm>
            <a:off x="2371117"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6" name="!!ball"/>
          <p:cNvSpPr/>
          <p:nvPr/>
        </p:nvSpPr>
        <p:spPr>
          <a:xfrm>
            <a:off x="2536487" y="3628709"/>
            <a:ext cx="99222" cy="99222"/>
          </a:xfrm>
          <a:prstGeom prst="ellipse">
            <a:avLst/>
          </a:prstGeom>
          <a:solidFill>
            <a:srgbClr val="D9641E"/>
          </a:solidFill>
          <a:ln w="9525">
            <a:solidFill>
              <a:srgbClr val="B04E12"/>
            </a:solidFill>
            <a:prstDash val="solid"/>
          </a:ln>
        </p:spPr>
      </p:sp>
      <p:sp>
        <p:nvSpPr>
          <p:cNvPr id="27"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NBA’s favorite way to get a shooter downhill: a pindown screen that flows directly into a dribble handoff — two screens in two seconds, no pause between them. By the catch, the defender has fought through a pindown AND a handoff and is two steps behind a shooter moving at full speed.</a:t>
            </a:r>
            <a:endParaRPr lang="en-US" sz="950" dirty="0"/>
          </a:p>
        </p:txBody>
      </p:sp>
      <p:sp>
        <p:nvSpPr>
          <p:cNvPr id="28" name="notebox-95"/>
          <p:cNvSpPr/>
          <p:nvPr/>
        </p:nvSpPr>
        <p:spPr>
          <a:xfrm>
            <a:off x="4911495" y="2606040"/>
            <a:ext cx="3821025" cy="1143000"/>
          </a:xfrm>
          <a:prstGeom prst="roundRect">
            <a:avLst>
              <a:gd name="adj" fmla="val 4800"/>
            </a:avLst>
          </a:prstGeom>
          <a:solidFill>
            <a:srgbClr val="E3EDF2"/>
          </a:solidFill>
          <a:ln/>
        </p:spPr>
      </p:sp>
      <p:sp>
        <p:nvSpPr>
          <p:cNvPr id="29" name="notelbl-95"/>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1</a:t>
            </a:r>
            <a:endParaRPr lang="en-US" sz="900" dirty="0"/>
          </a:p>
        </p:txBody>
      </p:sp>
      <p:sp>
        <p:nvSpPr>
          <p:cNvPr id="30" name="note-95"/>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Pindown: 3 screens down for the corner shooter — 2 sprints off it like the shot is coming.</a:t>
            </a:r>
            <a:endParaRPr lang="en-US" sz="1050" dirty="0"/>
          </a:p>
        </p:txBody>
      </p:sp>
      <p:sp>
        <p:nvSpPr>
          <p:cNvPr id="31"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PINDOWN + DHO</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Zoom Action (Chicago)</a:t>
            </a:r>
            <a:endParaRPr lang="en-US" sz="2200" dirty="0"/>
          </a:p>
        </p:txBody>
      </p:sp>
      <p:sp>
        <p:nvSpPr>
          <p:cNvPr id="4" name="ph-96"/>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2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6-0"/>
          <p:cNvSpPr/>
          <p:nvPr/>
        </p:nvSpPr>
        <p:spPr>
          <a:xfrm flipH="1" flipV="1">
            <a:off x="1775784" y="3355848"/>
            <a:ext cx="702823" cy="396889"/>
          </a:xfrm>
          <a:prstGeom prst="line">
            <a:avLst/>
          </a:prstGeom>
          <a:noFill/>
          <a:ln w="19050">
            <a:solidFill>
              <a:srgbClr val="14283A"/>
            </a:solidFill>
            <a:prstDash val="sysDot"/>
            <a:tailEnd type="triangle"/>
          </a:ln>
        </p:spPr>
      </p:sp>
      <p:sp>
        <p:nvSpPr>
          <p:cNvPr id="14" name="tr-96-1"/>
          <p:cNvSpPr/>
          <p:nvPr/>
        </p:nvSpPr>
        <p:spPr>
          <a:xfrm>
            <a:off x="1238331" y="2743978"/>
            <a:ext cx="272861" cy="330740"/>
          </a:xfrm>
          <a:prstGeom prst="line">
            <a:avLst/>
          </a:prstGeom>
          <a:noFill/>
          <a:ln w="19050">
            <a:solidFill>
              <a:srgbClr val="14283A"/>
            </a:solidFill>
            <a:prstDash val="solid"/>
            <a:tailEnd type="triangle"/>
          </a:ln>
        </p:spPr>
      </p:sp>
      <p:sp>
        <p:nvSpPr>
          <p:cNvPr id="15"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6"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7" name="!!o2"/>
          <p:cNvSpPr/>
          <p:nvPr/>
        </p:nvSpPr>
        <p:spPr>
          <a:xfrm>
            <a:off x="1403701" y="2967228"/>
            <a:ext cx="214981" cy="214981"/>
          </a:xfrm>
          <a:prstGeom prst="ellipse">
            <a:avLst/>
          </a:prstGeom>
          <a:solidFill>
            <a:srgbClr val="FFFFFF"/>
          </a:solidFill>
          <a:ln w="19050">
            <a:solidFill>
              <a:srgbClr val="14283A"/>
            </a:solidFill>
            <a:prstDash val="solid"/>
          </a:ln>
        </p:spPr>
      </p:sp>
      <p:sp>
        <p:nvSpPr>
          <p:cNvPr id="18" name="!!no2"/>
          <p:cNvSpPr/>
          <p:nvPr/>
        </p:nvSpPr>
        <p:spPr>
          <a:xfrm>
            <a:off x="1403701" y="296722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9" name="!!o3"/>
          <p:cNvSpPr/>
          <p:nvPr/>
        </p:nvSpPr>
        <p:spPr>
          <a:xfrm>
            <a:off x="882785" y="1950201"/>
            <a:ext cx="214981" cy="214981"/>
          </a:xfrm>
          <a:prstGeom prst="ellipse">
            <a:avLst/>
          </a:prstGeom>
          <a:solidFill>
            <a:srgbClr val="FFFFFF"/>
          </a:solidFill>
          <a:ln w="19050">
            <a:solidFill>
              <a:srgbClr val="14283A"/>
            </a:solidFill>
            <a:prstDash val="solid"/>
          </a:ln>
        </p:spPr>
      </p:sp>
      <p:sp>
        <p:nvSpPr>
          <p:cNvPr id="20" name="!!no3"/>
          <p:cNvSpPr/>
          <p:nvPr/>
        </p:nvSpPr>
        <p:spPr>
          <a:xfrm>
            <a:off x="882785" y="195020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1"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2"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3" name="!!o5"/>
          <p:cNvSpPr/>
          <p:nvPr/>
        </p:nvSpPr>
        <p:spPr>
          <a:xfrm>
            <a:off x="1668294" y="3248357"/>
            <a:ext cx="214981" cy="214981"/>
          </a:xfrm>
          <a:prstGeom prst="ellipse">
            <a:avLst/>
          </a:prstGeom>
          <a:solidFill>
            <a:srgbClr val="FFFFFF"/>
          </a:solidFill>
          <a:ln w="19050">
            <a:solidFill>
              <a:srgbClr val="14283A"/>
            </a:solidFill>
            <a:prstDash val="solid"/>
          </a:ln>
        </p:spPr>
      </p:sp>
      <p:sp>
        <p:nvSpPr>
          <p:cNvPr id="24" name="!!no5"/>
          <p:cNvSpPr/>
          <p:nvPr/>
        </p:nvSpPr>
        <p:spPr>
          <a:xfrm>
            <a:off x="1668294" y="324835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5" name="!!ball"/>
          <p:cNvSpPr/>
          <p:nvPr/>
        </p:nvSpPr>
        <p:spPr>
          <a:xfrm>
            <a:off x="1833664" y="3231820"/>
            <a:ext cx="99222" cy="99222"/>
          </a:xfrm>
          <a:prstGeom prst="ellipse">
            <a:avLst/>
          </a:prstGeom>
          <a:solidFill>
            <a:srgbClr val="D9641E"/>
          </a:solidFill>
          <a:ln w="9525">
            <a:solidFill>
              <a:srgbClr val="B04E12"/>
            </a:solidFill>
            <a:prstDash val="solid"/>
          </a:ln>
        </p:spPr>
      </p:sp>
      <p:sp>
        <p:nvSpPr>
          <p:cNvPr id="26"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NBA’s favorite way to get a shooter downhill: a pindown screen that flows directly into a dribble handoff — two screens in two seconds, no pause between them. By the catch, the defender has fought through a pindown AND a handoff and is two steps behind a shooter moving at full speed.</a:t>
            </a:r>
            <a:endParaRPr lang="en-US" sz="950" dirty="0"/>
          </a:p>
        </p:txBody>
      </p:sp>
      <p:sp>
        <p:nvSpPr>
          <p:cNvPr id="27" name="notebox-96"/>
          <p:cNvSpPr/>
          <p:nvPr/>
        </p:nvSpPr>
        <p:spPr>
          <a:xfrm>
            <a:off x="4911495" y="2606040"/>
            <a:ext cx="3821025" cy="1143000"/>
          </a:xfrm>
          <a:prstGeom prst="roundRect">
            <a:avLst>
              <a:gd name="adj" fmla="val 4800"/>
            </a:avLst>
          </a:prstGeom>
          <a:solidFill>
            <a:srgbClr val="E3EDF2"/>
          </a:solidFill>
          <a:ln/>
        </p:spPr>
      </p:sp>
      <p:sp>
        <p:nvSpPr>
          <p:cNvPr id="28" name="notelbl-96"/>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2</a:t>
            </a:r>
            <a:endParaRPr lang="en-US" sz="900" dirty="0"/>
          </a:p>
        </p:txBody>
      </p:sp>
      <p:sp>
        <p:nvSpPr>
          <p:cNvPr id="29" name="note-96"/>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Zoom: 5 dribbles AT the action — the pindown flows straight into the handoff with no pause.</a:t>
            </a:r>
            <a:endParaRPr lang="en-US" sz="1050" dirty="0"/>
          </a:p>
        </p:txBody>
      </p:sp>
      <p:sp>
        <p:nvSpPr>
          <p:cNvPr id="30"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PINDOWN + DHO</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Zoom Action (Chicago)</a:t>
            </a:r>
            <a:endParaRPr lang="en-US" sz="2200" dirty="0"/>
          </a:p>
        </p:txBody>
      </p:sp>
      <p:sp>
        <p:nvSpPr>
          <p:cNvPr id="4" name="ph-97"/>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3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p-97"/>
          <p:cNvSpPr/>
          <p:nvPr/>
        </p:nvSpPr>
        <p:spPr>
          <a:xfrm flipH="1" flipV="1">
            <a:off x="1618683" y="3000302"/>
            <a:ext cx="264592" cy="281129"/>
          </a:xfrm>
          <a:prstGeom prst="line">
            <a:avLst/>
          </a:prstGeom>
          <a:noFill/>
          <a:ln w="19050">
            <a:solidFill>
              <a:srgbClr val="2E7391"/>
            </a:solidFill>
            <a:prstDash val="dash"/>
            <a:tailEnd type="triangle"/>
          </a:ln>
        </p:spPr>
      </p:sp>
      <p:sp>
        <p:nvSpPr>
          <p:cNvPr id="14"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5"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6" name="!!o2"/>
          <p:cNvSpPr/>
          <p:nvPr/>
        </p:nvSpPr>
        <p:spPr>
          <a:xfrm>
            <a:off x="1403701" y="2967228"/>
            <a:ext cx="214981" cy="214981"/>
          </a:xfrm>
          <a:prstGeom prst="ellipse">
            <a:avLst/>
          </a:prstGeom>
          <a:solidFill>
            <a:srgbClr val="FFFFFF"/>
          </a:solidFill>
          <a:ln w="19050">
            <a:solidFill>
              <a:srgbClr val="14283A"/>
            </a:solidFill>
            <a:prstDash val="solid"/>
          </a:ln>
        </p:spPr>
      </p:sp>
      <p:sp>
        <p:nvSpPr>
          <p:cNvPr id="17" name="!!no2"/>
          <p:cNvSpPr/>
          <p:nvPr/>
        </p:nvSpPr>
        <p:spPr>
          <a:xfrm>
            <a:off x="1403701" y="2967228"/>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8" name="!!o3"/>
          <p:cNvSpPr/>
          <p:nvPr/>
        </p:nvSpPr>
        <p:spPr>
          <a:xfrm>
            <a:off x="882785" y="1950201"/>
            <a:ext cx="214981" cy="214981"/>
          </a:xfrm>
          <a:prstGeom prst="ellipse">
            <a:avLst/>
          </a:prstGeom>
          <a:solidFill>
            <a:srgbClr val="FFFFFF"/>
          </a:solidFill>
          <a:ln w="19050">
            <a:solidFill>
              <a:srgbClr val="14283A"/>
            </a:solidFill>
            <a:prstDash val="solid"/>
          </a:ln>
        </p:spPr>
      </p:sp>
      <p:sp>
        <p:nvSpPr>
          <p:cNvPr id="19" name="!!no3"/>
          <p:cNvSpPr/>
          <p:nvPr/>
        </p:nvSpPr>
        <p:spPr>
          <a:xfrm>
            <a:off x="882785" y="195020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0"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1"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2" name="!!o5"/>
          <p:cNvSpPr/>
          <p:nvPr/>
        </p:nvSpPr>
        <p:spPr>
          <a:xfrm>
            <a:off x="1668294" y="3248357"/>
            <a:ext cx="214981" cy="214981"/>
          </a:xfrm>
          <a:prstGeom prst="ellipse">
            <a:avLst/>
          </a:prstGeom>
          <a:solidFill>
            <a:srgbClr val="FFFFFF"/>
          </a:solidFill>
          <a:ln w="19050">
            <a:solidFill>
              <a:srgbClr val="14283A"/>
            </a:solidFill>
            <a:prstDash val="solid"/>
          </a:ln>
        </p:spPr>
      </p:sp>
      <p:sp>
        <p:nvSpPr>
          <p:cNvPr id="23" name="!!no5"/>
          <p:cNvSpPr/>
          <p:nvPr/>
        </p:nvSpPr>
        <p:spPr>
          <a:xfrm>
            <a:off x="1668294" y="3248357"/>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4" name="!!ball"/>
          <p:cNvSpPr/>
          <p:nvPr/>
        </p:nvSpPr>
        <p:spPr>
          <a:xfrm>
            <a:off x="1569071" y="2950691"/>
            <a:ext cx="99222" cy="99222"/>
          </a:xfrm>
          <a:prstGeom prst="ellipse">
            <a:avLst/>
          </a:prstGeom>
          <a:solidFill>
            <a:srgbClr val="D9641E"/>
          </a:solidFill>
          <a:ln w="9525">
            <a:solidFill>
              <a:srgbClr val="B04E12"/>
            </a:solidFill>
            <a:prstDash val="solid"/>
          </a:ln>
        </p:spPr>
      </p:sp>
      <p:sp>
        <p:nvSpPr>
          <p:cNvPr id="25"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NBA’s favorite way to get a shooter downhill: a pindown screen that flows directly into a dribble handoff — two screens in two seconds, no pause between them. By the catch, the defender has fought through a pindown AND a handoff and is two steps behind a shooter moving at full speed.</a:t>
            </a:r>
            <a:endParaRPr lang="en-US" sz="950" dirty="0"/>
          </a:p>
        </p:txBody>
      </p:sp>
      <p:sp>
        <p:nvSpPr>
          <p:cNvPr id="26" name="notebox-97"/>
          <p:cNvSpPr/>
          <p:nvPr/>
        </p:nvSpPr>
        <p:spPr>
          <a:xfrm>
            <a:off x="4911495" y="2606040"/>
            <a:ext cx="3821025" cy="1143000"/>
          </a:xfrm>
          <a:prstGeom prst="roundRect">
            <a:avLst>
              <a:gd name="adj" fmla="val 4800"/>
            </a:avLst>
          </a:prstGeom>
          <a:solidFill>
            <a:srgbClr val="E3EDF2"/>
          </a:solidFill>
          <a:ln/>
        </p:spPr>
      </p:sp>
      <p:sp>
        <p:nvSpPr>
          <p:cNvPr id="27" name="notelbl-97"/>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3</a:t>
            </a:r>
            <a:endParaRPr lang="en-US" sz="900" dirty="0"/>
          </a:p>
        </p:txBody>
      </p:sp>
      <p:sp>
        <p:nvSpPr>
          <p:cNvPr id="28" name="note-97"/>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The handoff, hip to hip — 2 catches at full speed with his defender two screens behind.</a:t>
            </a:r>
            <a:endParaRPr lang="en-US" sz="1050" dirty="0"/>
          </a:p>
        </p:txBody>
      </p:sp>
      <p:sp>
        <p:nvSpPr>
          <p:cNvPr id="29"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PINDOWN + DHO</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Zoom Action (Chicago)</a:t>
            </a:r>
            <a:endParaRPr lang="en-US" sz="2200" dirty="0"/>
          </a:p>
        </p:txBody>
      </p:sp>
      <p:sp>
        <p:nvSpPr>
          <p:cNvPr id="4" name="ph-98"/>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PHASE 4 OF 4</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tr-98-0"/>
          <p:cNvSpPr/>
          <p:nvPr/>
        </p:nvSpPr>
        <p:spPr>
          <a:xfrm flipV="1">
            <a:off x="1511192" y="2644756"/>
            <a:ext cx="512648" cy="429963"/>
          </a:xfrm>
          <a:prstGeom prst="line">
            <a:avLst/>
          </a:prstGeom>
          <a:noFill/>
          <a:ln w="19050">
            <a:solidFill>
              <a:srgbClr val="14283A"/>
            </a:solidFill>
            <a:prstDash val="sysDot"/>
          </a:ln>
        </p:spPr>
      </p:sp>
      <p:sp>
        <p:nvSpPr>
          <p:cNvPr id="14" name="tr-98-0"/>
          <p:cNvSpPr/>
          <p:nvPr/>
        </p:nvSpPr>
        <p:spPr>
          <a:xfrm flipV="1">
            <a:off x="2023840" y="2396701"/>
            <a:ext cx="339009" cy="248055"/>
          </a:xfrm>
          <a:prstGeom prst="line">
            <a:avLst/>
          </a:prstGeom>
          <a:noFill/>
          <a:ln w="19050">
            <a:solidFill>
              <a:srgbClr val="14283A"/>
            </a:solidFill>
            <a:prstDash val="sysDot"/>
            <a:tailEnd type="triangle"/>
          </a:ln>
        </p:spPr>
      </p:sp>
      <p:sp>
        <p:nvSpPr>
          <p:cNvPr id="15" name="tr-98-1"/>
          <p:cNvSpPr/>
          <p:nvPr/>
        </p:nvSpPr>
        <p:spPr>
          <a:xfrm flipV="1">
            <a:off x="1775784" y="2876274"/>
            <a:ext cx="355546" cy="479574"/>
          </a:xfrm>
          <a:prstGeom prst="line">
            <a:avLst/>
          </a:prstGeom>
          <a:noFill/>
          <a:ln w="19050">
            <a:solidFill>
              <a:srgbClr val="14283A"/>
            </a:solidFill>
            <a:prstDash val="solid"/>
          </a:ln>
        </p:spPr>
      </p:sp>
      <p:sp>
        <p:nvSpPr>
          <p:cNvPr id="16" name="tr-98-1"/>
          <p:cNvSpPr/>
          <p:nvPr/>
        </p:nvSpPr>
        <p:spPr>
          <a:xfrm flipV="1">
            <a:off x="2131330" y="2049423"/>
            <a:ext cx="198444" cy="826851"/>
          </a:xfrm>
          <a:prstGeom prst="line">
            <a:avLst/>
          </a:prstGeom>
          <a:noFill/>
          <a:ln w="19050">
            <a:solidFill>
              <a:srgbClr val="14283A"/>
            </a:solidFill>
            <a:prstDash val="solid"/>
            <a:tailEnd type="triangle"/>
          </a:ln>
        </p:spPr>
      </p:sp>
      <p:sp>
        <p:nvSpPr>
          <p:cNvPr id="17" name="!!o1"/>
          <p:cNvSpPr/>
          <p:nvPr/>
        </p:nvSpPr>
        <p:spPr>
          <a:xfrm>
            <a:off x="3032598" y="3645246"/>
            <a:ext cx="214981" cy="214981"/>
          </a:xfrm>
          <a:prstGeom prst="ellipse">
            <a:avLst/>
          </a:prstGeom>
          <a:solidFill>
            <a:srgbClr val="FFFFFF"/>
          </a:solidFill>
          <a:ln w="19050">
            <a:solidFill>
              <a:srgbClr val="14283A"/>
            </a:solidFill>
            <a:prstDash val="solid"/>
          </a:ln>
        </p:spPr>
      </p:sp>
      <p:sp>
        <p:nvSpPr>
          <p:cNvPr id="18" name="!!no1"/>
          <p:cNvSpPr/>
          <p:nvPr/>
        </p:nvSpPr>
        <p:spPr>
          <a:xfrm>
            <a:off x="3032598" y="3645246"/>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9" name="!!o2"/>
          <p:cNvSpPr/>
          <p:nvPr/>
        </p:nvSpPr>
        <p:spPr>
          <a:xfrm>
            <a:off x="2255358" y="2289210"/>
            <a:ext cx="214981" cy="214981"/>
          </a:xfrm>
          <a:prstGeom prst="ellipse">
            <a:avLst/>
          </a:prstGeom>
          <a:solidFill>
            <a:srgbClr val="FFFFFF"/>
          </a:solidFill>
          <a:ln w="19050">
            <a:solidFill>
              <a:srgbClr val="14283A"/>
            </a:solidFill>
            <a:prstDash val="solid"/>
          </a:ln>
        </p:spPr>
      </p:sp>
      <p:sp>
        <p:nvSpPr>
          <p:cNvPr id="20" name="!!no2"/>
          <p:cNvSpPr/>
          <p:nvPr/>
        </p:nvSpPr>
        <p:spPr>
          <a:xfrm>
            <a:off x="2255358" y="2289210"/>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21" name="!!o3"/>
          <p:cNvSpPr/>
          <p:nvPr/>
        </p:nvSpPr>
        <p:spPr>
          <a:xfrm>
            <a:off x="882785" y="1950201"/>
            <a:ext cx="214981" cy="214981"/>
          </a:xfrm>
          <a:prstGeom prst="ellipse">
            <a:avLst/>
          </a:prstGeom>
          <a:solidFill>
            <a:srgbClr val="FFFFFF"/>
          </a:solidFill>
          <a:ln w="19050">
            <a:solidFill>
              <a:srgbClr val="14283A"/>
            </a:solidFill>
            <a:prstDash val="solid"/>
          </a:ln>
        </p:spPr>
      </p:sp>
      <p:sp>
        <p:nvSpPr>
          <p:cNvPr id="22" name="!!no3"/>
          <p:cNvSpPr/>
          <p:nvPr/>
        </p:nvSpPr>
        <p:spPr>
          <a:xfrm>
            <a:off x="882785" y="195020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23" name="!!o4"/>
          <p:cNvSpPr/>
          <p:nvPr/>
        </p:nvSpPr>
        <p:spPr>
          <a:xfrm>
            <a:off x="4090967" y="1371405"/>
            <a:ext cx="214981" cy="214981"/>
          </a:xfrm>
          <a:prstGeom prst="ellipse">
            <a:avLst/>
          </a:prstGeom>
          <a:solidFill>
            <a:srgbClr val="FFFFFF"/>
          </a:solidFill>
          <a:ln w="19050">
            <a:solidFill>
              <a:srgbClr val="14283A"/>
            </a:solidFill>
            <a:prstDash val="solid"/>
          </a:ln>
        </p:spPr>
      </p:sp>
      <p:sp>
        <p:nvSpPr>
          <p:cNvPr id="24" name="!!no4"/>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5" name="!!o5"/>
          <p:cNvSpPr/>
          <p:nvPr/>
        </p:nvSpPr>
        <p:spPr>
          <a:xfrm>
            <a:off x="2222284" y="1941933"/>
            <a:ext cx="214981" cy="214981"/>
          </a:xfrm>
          <a:prstGeom prst="ellipse">
            <a:avLst/>
          </a:prstGeom>
          <a:solidFill>
            <a:srgbClr val="FFFFFF"/>
          </a:solidFill>
          <a:ln w="19050">
            <a:solidFill>
              <a:srgbClr val="14283A"/>
            </a:solidFill>
            <a:prstDash val="solid"/>
          </a:ln>
        </p:spPr>
      </p:sp>
      <p:sp>
        <p:nvSpPr>
          <p:cNvPr id="26" name="!!no5"/>
          <p:cNvSpPr/>
          <p:nvPr/>
        </p:nvSpPr>
        <p:spPr>
          <a:xfrm>
            <a:off x="2222284" y="1941933"/>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7" name="!!ball"/>
          <p:cNvSpPr/>
          <p:nvPr/>
        </p:nvSpPr>
        <p:spPr>
          <a:xfrm>
            <a:off x="2420728" y="2272673"/>
            <a:ext cx="99222" cy="99222"/>
          </a:xfrm>
          <a:prstGeom prst="ellipse">
            <a:avLst/>
          </a:prstGeom>
          <a:solidFill>
            <a:srgbClr val="D9641E"/>
          </a:solidFill>
          <a:ln w="9525">
            <a:solidFill>
              <a:srgbClr val="B04E12"/>
            </a:solidFill>
            <a:prstDash val="solid"/>
          </a:ln>
        </p:spPr>
      </p:sp>
      <p:sp>
        <p:nvSpPr>
          <p:cNvPr id="28"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The modern NBA’s favorite way to get a shooter downhill: a pindown screen that flows directly into a dribble handoff — two screens in two seconds, no pause between them. By the catch, the defender has fought through a pindown AND a handoff and is two steps behind a shooter moving at full speed.</a:t>
            </a:r>
            <a:endParaRPr lang="en-US" sz="950" dirty="0"/>
          </a:p>
        </p:txBody>
      </p:sp>
      <p:sp>
        <p:nvSpPr>
          <p:cNvPr id="29" name="notebox-98"/>
          <p:cNvSpPr/>
          <p:nvPr/>
        </p:nvSpPr>
        <p:spPr>
          <a:xfrm>
            <a:off x="4911495" y="2606040"/>
            <a:ext cx="3821025" cy="1143000"/>
          </a:xfrm>
          <a:prstGeom prst="roundRect">
            <a:avLst>
              <a:gd name="adj" fmla="val 4800"/>
            </a:avLst>
          </a:prstGeom>
          <a:solidFill>
            <a:srgbClr val="E3EDF2"/>
          </a:solidFill>
          <a:ln/>
        </p:spPr>
      </p:sp>
      <p:sp>
        <p:nvSpPr>
          <p:cNvPr id="30" name="notelbl-98"/>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PHASE 4</a:t>
            </a:r>
            <a:endParaRPr lang="en-US" sz="900" dirty="0"/>
          </a:p>
        </p:txBody>
      </p:sp>
      <p:sp>
        <p:nvSpPr>
          <p:cNvPr id="31" name="note-98"/>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2 turns downhill as 5 flips into the roll — rim, pocket, or spray weak. The defense has been in rotation for three seconds.</a:t>
            </a:r>
            <a:endParaRPr lang="en-US" sz="1050" dirty="0"/>
          </a:p>
        </p:txBody>
      </p:sp>
      <p:sp>
        <p:nvSpPr>
          <p:cNvPr id="32" name="kp-98"/>
          <p:cNvSpPr/>
          <p:nvPr/>
        </p:nvSpPr>
        <p:spPr>
          <a:xfrm>
            <a:off x="4911495" y="3913632"/>
            <a:ext cx="3821025" cy="237744"/>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COACHING POINTS</a:t>
            </a:r>
            <a:endParaRPr lang="en-US" sz="900" dirty="0"/>
          </a:p>
        </p:txBody>
      </p:sp>
      <p:sp>
        <p:nvSpPr>
          <p:cNvPr id="33" name="kpl-98"/>
          <p:cNvSpPr/>
          <p:nvPr/>
        </p:nvSpPr>
        <p:spPr>
          <a:xfrm>
            <a:off x="4957215" y="4160520"/>
            <a:ext cx="3729585" cy="868680"/>
          </a:xfrm>
          <a:prstGeom prst="rect">
            <a:avLst/>
          </a:prstGeom>
          <a:noFill/>
          <a:ln/>
        </p:spPr>
        <p:txBody>
          <a:bodyPr wrap="square" lIns="0" tIns="0" rIns="0" bIns="0" rtlCol="0" anchor="ctr"/>
          <a:lstStyle/>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No pause between pindown and handoff — the “zoom” is the seamlessness, not the pieces.</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The shooter reads his defender: chase = curl the handoff downhill; shortcut under = pop behind it for three.</a:t>
            </a:r>
            <a:endParaRPr lang="en-US" sz="850" dirty="0"/>
          </a:p>
          <a:p>
            <a:pPr marL="342900" indent="-342900">
              <a:spcAft>
                <a:spcPts val="400"/>
              </a:spcAft>
              <a:buSzPct val="100000"/>
              <a:buChar char="•"/>
            </a:pPr>
            <a:r>
              <a:rPr lang="en-US" sz="850" dirty="0">
                <a:solidFill>
                  <a:srgbClr val="14283A"/>
                </a:solidFill>
                <a:latin typeface="Arial" pitchFamily="34" charset="0"/>
                <a:ea typeface="Arial" pitchFamily="34" charset="-122"/>
                <a:cs typeface="Arial" pitchFamily="34" charset="-120"/>
              </a:rPr>
              <a:t>Handler dribbles AT the action so the handoff happens at speed, hip to hip.</a:t>
            </a:r>
            <a:endParaRPr lang="en-US" sz="850" dirty="0"/>
          </a:p>
        </p:txBody>
      </p:sp>
      <p:sp>
        <p:nvSpPr>
          <p:cNvPr id="34"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900">
        <p159:morph option="byObject"/>
      </p:transition>
    </mc:Choice>
    <mc:Fallback>
      <p:transition spd="fast">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hdr-tags"/>
          <p:cNvSpPr/>
          <p:nvPr/>
        </p:nvSpPr>
        <p:spPr>
          <a:xfrm>
            <a:off x="411480" y="201168"/>
            <a:ext cx="5943600" cy="274320"/>
          </a:xfrm>
          <a:prstGeom prst="rect">
            <a:avLst/>
          </a:prstGeom>
          <a:noFill/>
          <a:ln/>
        </p:spPr>
        <p:txBody>
          <a:bodyPr wrap="square" lIns="0" tIns="0" rIns="0" bIns="0" rtlCol="0" anchor="ctr"/>
          <a:lstStyle/>
          <a:p>
            <a:pPr indent="0" marL="0">
              <a:buNone/>
            </a:pPr>
            <a:r>
              <a:rPr lang="en-US" sz="1000" b="1" spc="200" kern="0" dirty="0">
                <a:solidFill>
                  <a:srgbClr val="2E7391"/>
                </a:solidFill>
                <a:latin typeface="Arial" pitchFamily="34" charset="0"/>
                <a:ea typeface="Arial" pitchFamily="34" charset="-122"/>
                <a:cs typeface="Arial" pitchFamily="34" charset="-120"/>
              </a:rPr>
              <a:t>ELITE SET  ·  WEAKSIDE FLARE</a:t>
            </a:r>
            <a:endParaRPr lang="en-US" sz="1000" dirty="0"/>
          </a:p>
        </p:txBody>
      </p:sp>
      <p:sp>
        <p:nvSpPr>
          <p:cNvPr id="3" name="hdr-title"/>
          <p:cNvSpPr/>
          <p:nvPr/>
        </p:nvSpPr>
        <p:spPr>
          <a:xfrm>
            <a:off x="411480" y="457200"/>
            <a:ext cx="6949440" cy="457200"/>
          </a:xfrm>
          <a:prstGeom prst="rect">
            <a:avLst/>
          </a:prstGeom>
          <a:noFill/>
          <a:ln/>
        </p:spPr>
        <p:txBody>
          <a:bodyPr wrap="square" lIns="0" tIns="0" rIns="0" bIns="0" rtlCol="0" anchor="ctr"/>
          <a:lstStyle/>
          <a:p>
            <a:pPr indent="0" marL="0">
              <a:buNone/>
            </a:pPr>
            <a:r>
              <a:rPr lang="en-US" sz="2200" b="1" dirty="0">
                <a:solidFill>
                  <a:srgbClr val="14283A"/>
                </a:solidFill>
                <a:latin typeface="Arial" pitchFamily="34" charset="0"/>
                <a:ea typeface="Arial" pitchFamily="34" charset="-122"/>
                <a:cs typeface="Arial" pitchFamily="34" charset="-120"/>
              </a:rPr>
              <a:t>Hammer (Spurs)</a:t>
            </a:r>
            <a:endParaRPr lang="en-US" sz="2200" dirty="0"/>
          </a:p>
        </p:txBody>
      </p:sp>
      <p:sp>
        <p:nvSpPr>
          <p:cNvPr id="4" name="ph-99"/>
          <p:cNvSpPr/>
          <p:nvPr/>
        </p:nvSpPr>
        <p:spPr>
          <a:xfrm>
            <a:off x="7360920" y="457200"/>
            <a:ext cx="1371600" cy="457200"/>
          </a:xfrm>
          <a:prstGeom prst="rect">
            <a:avLst/>
          </a:prstGeom>
          <a:noFill/>
          <a:ln/>
        </p:spPr>
        <p:txBody>
          <a:bodyPr wrap="square" lIns="0" tIns="0" rIns="0" bIns="0" rtlCol="0" anchor="ctr"/>
          <a:lstStyle/>
          <a:p>
            <a:pPr algn="r" indent="0" marL="0">
              <a:buNone/>
            </a:pPr>
            <a:r>
              <a:rPr lang="en-US" sz="1200" b="1" dirty="0">
                <a:solidFill>
                  <a:srgbClr val="2E7391"/>
                </a:solidFill>
                <a:latin typeface="Arial" pitchFamily="34" charset="0"/>
                <a:ea typeface="Arial" pitchFamily="34" charset="-122"/>
                <a:cs typeface="Arial" pitchFamily="34" charset="-120"/>
              </a:rPr>
              <a:t>ALIGNMENT</a:t>
            </a:r>
            <a:endParaRPr lang="en-US" sz="1200" dirty="0"/>
          </a:p>
        </p:txBody>
      </p:sp>
      <p:sp>
        <p:nvSpPr>
          <p:cNvPr id="5" name="Shape 3"/>
          <p:cNvSpPr/>
          <p:nvPr/>
        </p:nvSpPr>
        <p:spPr>
          <a:xfrm>
            <a:off x="356616" y="969264"/>
            <a:ext cx="4243983" cy="3995928"/>
          </a:xfrm>
          <a:prstGeom prst="rect">
            <a:avLst/>
          </a:prstGeom>
          <a:solidFill>
            <a:srgbClr val="EFE2CC"/>
          </a:solidFill>
          <a:ln w="15240">
            <a:solidFill>
              <a:srgbClr val="A98A5F"/>
            </a:solidFill>
            <a:prstDash val="solid"/>
          </a:ln>
        </p:spPr>
      </p:sp>
      <p:sp>
        <p:nvSpPr>
          <p:cNvPr id="6" name="Shape 4"/>
          <p:cNvSpPr/>
          <p:nvPr/>
        </p:nvSpPr>
        <p:spPr>
          <a:xfrm>
            <a:off x="494165" y="1106813"/>
            <a:ext cx="3968885" cy="3720830"/>
          </a:xfrm>
          <a:prstGeom prst="rect">
            <a:avLst/>
          </a:prstGeom>
          <a:ln w="9525">
            <a:solidFill>
              <a:srgbClr val="A98A5F"/>
            </a:solidFill>
            <a:prstDash val="solid"/>
          </a:ln>
        </p:spPr>
      </p:sp>
      <p:sp>
        <p:nvSpPr>
          <p:cNvPr id="7" name="Shape 5"/>
          <p:cNvSpPr/>
          <p:nvPr/>
        </p:nvSpPr>
        <p:spPr>
          <a:xfrm>
            <a:off x="1982497" y="1106813"/>
            <a:ext cx="992221" cy="1571017"/>
          </a:xfrm>
          <a:prstGeom prst="rect">
            <a:avLst/>
          </a:prstGeom>
          <a:solidFill>
            <a:srgbClr val="E3CFAE"/>
          </a:solidFill>
          <a:ln w="9525">
            <a:solidFill>
              <a:srgbClr val="A98A5F"/>
            </a:solidFill>
            <a:prstDash val="solid"/>
          </a:ln>
        </p:spPr>
      </p:sp>
      <p:sp>
        <p:nvSpPr>
          <p:cNvPr id="8" name="Shape 6"/>
          <p:cNvSpPr/>
          <p:nvPr/>
        </p:nvSpPr>
        <p:spPr>
          <a:xfrm>
            <a:off x="1982497" y="2181719"/>
            <a:ext cx="992221" cy="992221"/>
          </a:xfrm>
          <a:prstGeom prst="ellipse">
            <a:avLst/>
          </a:prstGeom>
          <a:ln w="9525">
            <a:solidFill>
              <a:srgbClr val="A98A5F"/>
            </a:solidFill>
            <a:prstDash val="solid"/>
          </a:ln>
        </p:spPr>
      </p:sp>
      <p:sp>
        <p:nvSpPr>
          <p:cNvPr id="9" name="Shape 7"/>
          <p:cNvSpPr/>
          <p:nvPr/>
        </p:nvSpPr>
        <p:spPr>
          <a:xfrm>
            <a:off x="2230552" y="1437554"/>
            <a:ext cx="496111" cy="0"/>
          </a:xfrm>
          <a:prstGeom prst="line">
            <a:avLst/>
          </a:prstGeom>
          <a:noFill/>
          <a:ln w="9525">
            <a:solidFill>
              <a:srgbClr val="A98A5F"/>
            </a:solidFill>
            <a:prstDash val="solid"/>
          </a:ln>
        </p:spPr>
      </p:sp>
      <p:sp>
        <p:nvSpPr>
          <p:cNvPr id="10" name="Shape 8"/>
          <p:cNvSpPr/>
          <p:nvPr/>
        </p:nvSpPr>
        <p:spPr>
          <a:xfrm>
            <a:off x="2404191" y="1466493"/>
            <a:ext cx="148833" cy="148833"/>
          </a:xfrm>
          <a:prstGeom prst="ellipse">
            <a:avLst/>
          </a:prstGeom>
          <a:ln w="9525">
            <a:solidFill>
              <a:srgbClr val="A98A5F"/>
            </a:solidFill>
            <a:prstDash val="solid"/>
          </a:ln>
        </p:spPr>
      </p:sp>
      <p:sp>
        <p:nvSpPr>
          <p:cNvPr id="11" name="Shape 9"/>
          <p:cNvSpPr/>
          <p:nvPr/>
        </p:nvSpPr>
        <p:spPr>
          <a:xfrm>
            <a:off x="845577" y="-92121"/>
            <a:ext cx="3266062" cy="3266062"/>
          </a:xfrm>
          <a:prstGeom prst="arc">
            <a:avLst>
              <a:gd name="adj1" fmla="val 20676000"/>
              <a:gd name="adj2" fmla="val 11724000"/>
            </a:avLst>
          </a:prstGeom>
          <a:ln w="9525">
            <a:solidFill>
              <a:srgbClr val="A98A5F"/>
            </a:solidFill>
            <a:prstDash val="solid"/>
          </a:ln>
        </p:spPr>
      </p:sp>
      <p:sp>
        <p:nvSpPr>
          <p:cNvPr id="12" name="Shape 10"/>
          <p:cNvSpPr/>
          <p:nvPr/>
        </p:nvSpPr>
        <p:spPr>
          <a:xfrm>
            <a:off x="1982497" y="4331532"/>
            <a:ext cx="992221" cy="992221"/>
          </a:xfrm>
          <a:prstGeom prst="arc">
            <a:avLst>
              <a:gd name="adj1" fmla="val 10800000"/>
              <a:gd name="adj2" fmla="val 21600000"/>
            </a:avLst>
          </a:prstGeom>
          <a:ln w="9525">
            <a:solidFill>
              <a:srgbClr val="A98A5F"/>
            </a:solidFill>
            <a:prstDash val="solid"/>
          </a:ln>
        </p:spPr>
      </p:sp>
      <p:sp>
        <p:nvSpPr>
          <p:cNvPr id="13" name="!!o1"/>
          <p:cNvSpPr/>
          <p:nvPr/>
        </p:nvSpPr>
        <p:spPr>
          <a:xfrm>
            <a:off x="3735421" y="2983765"/>
            <a:ext cx="214981" cy="214981"/>
          </a:xfrm>
          <a:prstGeom prst="ellipse">
            <a:avLst/>
          </a:prstGeom>
          <a:solidFill>
            <a:srgbClr val="FFFFFF"/>
          </a:solidFill>
          <a:ln w="19050">
            <a:solidFill>
              <a:srgbClr val="14283A"/>
            </a:solidFill>
            <a:prstDash val="solid"/>
          </a:ln>
        </p:spPr>
      </p:sp>
      <p:sp>
        <p:nvSpPr>
          <p:cNvPr id="14" name="!!no1"/>
          <p:cNvSpPr/>
          <p:nvPr/>
        </p:nvSpPr>
        <p:spPr>
          <a:xfrm>
            <a:off x="3735421" y="298376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1</a:t>
            </a:r>
            <a:endParaRPr lang="en-US" sz="900" dirty="0"/>
          </a:p>
        </p:txBody>
      </p:sp>
      <p:sp>
        <p:nvSpPr>
          <p:cNvPr id="15" name="!!o2"/>
          <p:cNvSpPr/>
          <p:nvPr/>
        </p:nvSpPr>
        <p:spPr>
          <a:xfrm>
            <a:off x="1006813" y="2818395"/>
            <a:ext cx="214981" cy="214981"/>
          </a:xfrm>
          <a:prstGeom prst="ellipse">
            <a:avLst/>
          </a:prstGeom>
          <a:solidFill>
            <a:srgbClr val="FFFFFF"/>
          </a:solidFill>
          <a:ln w="19050">
            <a:solidFill>
              <a:srgbClr val="14283A"/>
            </a:solidFill>
            <a:prstDash val="solid"/>
          </a:ln>
        </p:spPr>
      </p:sp>
      <p:sp>
        <p:nvSpPr>
          <p:cNvPr id="16" name="!!no2"/>
          <p:cNvSpPr/>
          <p:nvPr/>
        </p:nvSpPr>
        <p:spPr>
          <a:xfrm>
            <a:off x="1006813" y="281839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2</a:t>
            </a:r>
            <a:endParaRPr lang="en-US" sz="900" dirty="0"/>
          </a:p>
        </p:txBody>
      </p:sp>
      <p:sp>
        <p:nvSpPr>
          <p:cNvPr id="17" name="!!o3"/>
          <p:cNvSpPr/>
          <p:nvPr/>
        </p:nvSpPr>
        <p:spPr>
          <a:xfrm>
            <a:off x="4090967" y="1371405"/>
            <a:ext cx="214981" cy="214981"/>
          </a:xfrm>
          <a:prstGeom prst="ellipse">
            <a:avLst/>
          </a:prstGeom>
          <a:solidFill>
            <a:srgbClr val="FFFFFF"/>
          </a:solidFill>
          <a:ln w="19050">
            <a:solidFill>
              <a:srgbClr val="14283A"/>
            </a:solidFill>
            <a:prstDash val="solid"/>
          </a:ln>
        </p:spPr>
      </p:sp>
      <p:sp>
        <p:nvSpPr>
          <p:cNvPr id="18" name="!!no3"/>
          <p:cNvSpPr/>
          <p:nvPr/>
        </p:nvSpPr>
        <p:spPr>
          <a:xfrm>
            <a:off x="4090967" y="1371405"/>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3</a:t>
            </a:r>
            <a:endParaRPr lang="en-US" sz="900" dirty="0"/>
          </a:p>
        </p:txBody>
      </p:sp>
      <p:sp>
        <p:nvSpPr>
          <p:cNvPr id="19" name="!!o4"/>
          <p:cNvSpPr/>
          <p:nvPr/>
        </p:nvSpPr>
        <p:spPr>
          <a:xfrm>
            <a:off x="1916349" y="2322284"/>
            <a:ext cx="214981" cy="214981"/>
          </a:xfrm>
          <a:prstGeom prst="ellipse">
            <a:avLst/>
          </a:prstGeom>
          <a:solidFill>
            <a:srgbClr val="FFFFFF"/>
          </a:solidFill>
          <a:ln w="19050">
            <a:solidFill>
              <a:srgbClr val="14283A"/>
            </a:solidFill>
            <a:prstDash val="solid"/>
          </a:ln>
        </p:spPr>
      </p:sp>
      <p:sp>
        <p:nvSpPr>
          <p:cNvPr id="20" name="!!no4"/>
          <p:cNvSpPr/>
          <p:nvPr/>
        </p:nvSpPr>
        <p:spPr>
          <a:xfrm>
            <a:off x="1916349" y="2322284"/>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4</a:t>
            </a:r>
            <a:endParaRPr lang="en-US" sz="900" dirty="0"/>
          </a:p>
        </p:txBody>
      </p:sp>
      <p:sp>
        <p:nvSpPr>
          <p:cNvPr id="21" name="!!o5"/>
          <p:cNvSpPr/>
          <p:nvPr/>
        </p:nvSpPr>
        <p:spPr>
          <a:xfrm>
            <a:off x="2371117" y="3727931"/>
            <a:ext cx="214981" cy="214981"/>
          </a:xfrm>
          <a:prstGeom prst="ellipse">
            <a:avLst/>
          </a:prstGeom>
          <a:solidFill>
            <a:srgbClr val="FFFFFF"/>
          </a:solidFill>
          <a:ln w="19050">
            <a:solidFill>
              <a:srgbClr val="14283A"/>
            </a:solidFill>
            <a:prstDash val="solid"/>
          </a:ln>
        </p:spPr>
      </p:sp>
      <p:sp>
        <p:nvSpPr>
          <p:cNvPr id="22" name="!!no5"/>
          <p:cNvSpPr/>
          <p:nvPr/>
        </p:nvSpPr>
        <p:spPr>
          <a:xfrm>
            <a:off x="2371117" y="3727931"/>
            <a:ext cx="214981" cy="214981"/>
          </a:xfrm>
          <a:prstGeom prst="rect">
            <a:avLst/>
          </a:prstGeom>
          <a:noFill/>
          <a:ln/>
        </p:spPr>
        <p:txBody>
          <a:bodyPr wrap="square" lIns="0" tIns="0" rIns="0" bIns="0" rtlCol="0" anchor="ctr"/>
          <a:lstStyle/>
          <a:p>
            <a:pPr algn="ctr" indent="0" marL="0">
              <a:buNone/>
            </a:pPr>
            <a:r>
              <a:rPr lang="en-US" sz="900" b="1" dirty="0">
                <a:solidFill>
                  <a:srgbClr val="14283A"/>
                </a:solidFill>
                <a:latin typeface="Arial" pitchFamily="34" charset="0"/>
                <a:ea typeface="Arial" pitchFamily="34" charset="-122"/>
                <a:cs typeface="Arial" pitchFamily="34" charset="-120"/>
              </a:rPr>
              <a:t>5</a:t>
            </a:r>
            <a:endParaRPr lang="en-US" sz="900" dirty="0"/>
          </a:p>
        </p:txBody>
      </p:sp>
      <p:sp>
        <p:nvSpPr>
          <p:cNvPr id="23" name="!!ball"/>
          <p:cNvSpPr/>
          <p:nvPr/>
        </p:nvSpPr>
        <p:spPr>
          <a:xfrm>
            <a:off x="3900791" y="2967228"/>
            <a:ext cx="99222" cy="99222"/>
          </a:xfrm>
          <a:prstGeom prst="ellipse">
            <a:avLst/>
          </a:prstGeom>
          <a:solidFill>
            <a:srgbClr val="D9641E"/>
          </a:solidFill>
          <a:ln w="9525">
            <a:solidFill>
              <a:srgbClr val="B04E12"/>
            </a:solidFill>
            <a:prstDash val="solid"/>
          </a:ln>
        </p:spPr>
      </p:sp>
      <p:sp>
        <p:nvSpPr>
          <p:cNvPr id="24" name="desc"/>
          <p:cNvSpPr/>
          <p:nvPr/>
        </p:nvSpPr>
        <p:spPr>
          <a:xfrm>
            <a:off x="4911495" y="1024128"/>
            <a:ext cx="3821025" cy="1371600"/>
          </a:xfrm>
          <a:prstGeom prst="rect">
            <a:avLst/>
          </a:prstGeom>
          <a:noFill/>
          <a:ln/>
        </p:spPr>
        <p:txBody>
          <a:bodyPr wrap="square" lIns="0" tIns="0" rIns="0" bIns="0" rtlCol="0" anchor="ctr"/>
          <a:lstStyle/>
          <a:p>
            <a:pPr indent="0" marL="0">
              <a:buNone/>
            </a:pPr>
            <a:r>
              <a:rPr lang="en-US" sz="950" dirty="0">
                <a:solidFill>
                  <a:srgbClr val="4C6273"/>
                </a:solidFill>
                <a:latin typeface="Arial" pitchFamily="34" charset="0"/>
                <a:ea typeface="Arial" pitchFamily="34" charset="-122"/>
                <a:cs typeface="Arial" pitchFamily="34" charset="-120"/>
              </a:rPr>
              <a:t>Gregg Popovich’s masterpiece, drilled by San Antonio for two decades: a baseline drive on one side, and at the exact same moment a back-screen (“the hammer”) along the opposite baseline drops a shooter into the weak corner. Help defenders watch the ball — none of them see the screen behind their heads.</a:t>
            </a:r>
            <a:endParaRPr lang="en-US" sz="950" dirty="0"/>
          </a:p>
        </p:txBody>
      </p:sp>
      <p:sp>
        <p:nvSpPr>
          <p:cNvPr id="25" name="notebox-99"/>
          <p:cNvSpPr/>
          <p:nvPr/>
        </p:nvSpPr>
        <p:spPr>
          <a:xfrm>
            <a:off x="4911495" y="2606040"/>
            <a:ext cx="3821025" cy="1143000"/>
          </a:xfrm>
          <a:prstGeom prst="roundRect">
            <a:avLst>
              <a:gd name="adj" fmla="val 4800"/>
            </a:avLst>
          </a:prstGeom>
          <a:solidFill>
            <a:srgbClr val="E3EDF2"/>
          </a:solidFill>
          <a:ln/>
        </p:spPr>
      </p:sp>
      <p:sp>
        <p:nvSpPr>
          <p:cNvPr id="26" name="notelbl-99"/>
          <p:cNvSpPr/>
          <p:nvPr/>
        </p:nvSpPr>
        <p:spPr>
          <a:xfrm>
            <a:off x="5048655" y="2697480"/>
            <a:ext cx="3546705" cy="256032"/>
          </a:xfrm>
          <a:prstGeom prst="rect">
            <a:avLst/>
          </a:prstGeom>
          <a:noFill/>
          <a:ln/>
        </p:spPr>
        <p:txBody>
          <a:bodyPr wrap="square" lIns="0" tIns="0" rIns="0" bIns="0" rtlCol="0" anchor="ctr"/>
          <a:lstStyle/>
          <a:p>
            <a:pPr indent="0" marL="0">
              <a:buNone/>
            </a:pPr>
            <a:r>
              <a:rPr lang="en-US" sz="900" b="1" spc="200" kern="0" dirty="0">
                <a:solidFill>
                  <a:srgbClr val="2E7391"/>
                </a:solidFill>
                <a:latin typeface="Arial" pitchFamily="34" charset="0"/>
                <a:ea typeface="Arial" pitchFamily="34" charset="-122"/>
                <a:cs typeface="Arial" pitchFamily="34" charset="-120"/>
              </a:rPr>
              <a:t>STARTING ALIGNMENT</a:t>
            </a:r>
            <a:endParaRPr lang="en-US" sz="900" dirty="0"/>
          </a:p>
        </p:txBody>
      </p:sp>
      <p:sp>
        <p:nvSpPr>
          <p:cNvPr id="27" name="note-99"/>
          <p:cNvSpPr/>
          <p:nvPr/>
        </p:nvSpPr>
        <p:spPr>
          <a:xfrm>
            <a:off x="5048655" y="2926080"/>
            <a:ext cx="3546705" cy="777240"/>
          </a:xfrm>
          <a:prstGeom prst="rect">
            <a:avLst/>
          </a:prstGeom>
          <a:noFill/>
          <a:ln/>
        </p:spPr>
        <p:txBody>
          <a:bodyPr wrap="square" lIns="0" tIns="0" rIns="0" bIns="0" rtlCol="0" anchor="ctr"/>
          <a:lstStyle/>
          <a:p>
            <a:pPr indent="0" marL="0">
              <a:buNone/>
            </a:pPr>
            <a:r>
              <a:rPr lang="en-US" sz="1050" dirty="0">
                <a:solidFill>
                  <a:srgbClr val="14283A"/>
                </a:solidFill>
                <a:latin typeface="Arial" pitchFamily="34" charset="0"/>
                <a:ea typeface="Arial" pitchFamily="34" charset="-122"/>
                <a:cs typeface="Arial" pitchFamily="34" charset="-120"/>
              </a:rPr>
              <a:t>When to run it: Automatic action any time we drive baseline: the weak side runs the hammer without a call. Also a set ATO.</a:t>
            </a:r>
            <a:endParaRPr lang="en-US" sz="1050" dirty="0"/>
          </a:p>
        </p:txBody>
      </p:sp>
      <p:sp>
        <p:nvSpPr>
          <p:cNvPr id="28" name="foot"/>
          <p:cNvSpPr/>
          <p:nvPr/>
        </p:nvSpPr>
        <p:spPr>
          <a:xfrm>
            <a:off x="411480" y="4864608"/>
            <a:ext cx="8321040" cy="219456"/>
          </a:xfrm>
          <a:prstGeom prst="rect">
            <a:avLst/>
          </a:prstGeom>
          <a:noFill/>
          <a:ln/>
        </p:spPr>
        <p:txBody>
          <a:bodyPr wrap="square" lIns="0" tIns="0" rIns="0" bIns="0" rtlCol="0" anchor="ctr"/>
          <a:lstStyle/>
          <a:p>
            <a:pPr indent="0" marL="0">
              <a:buNone/>
            </a:pPr>
            <a:r>
              <a:rPr lang="en-US" sz="750" b="1" spc="150" kern="0" dirty="0">
                <a:solidFill>
                  <a:srgbClr val="9FB4C0"/>
                </a:solidFill>
                <a:latin typeface="Arial" pitchFamily="34" charset="0"/>
                <a:ea typeface="Arial" pitchFamily="34" charset="-122"/>
                <a:cs typeface="Arial" pitchFamily="34" charset="-120"/>
              </a:rPr>
              <a:t>LA PAZ CABO VELAS TIBURONES · BUILT BY COACH JOHN SANDBERG</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174</Slides>
  <Notes>174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174</vt:i4>
      </vt:variant>
    </vt:vector>
  </HeadingPairs>
  <TitlesOfParts>
    <vt:vector size="17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2026-08-21T05:24:47Z</dcterms:created>
  <dcterms:modified xsi:type="dcterms:W3CDTF">2026-08-21T05:24:47Z</dcterms:modified>
</cp:coreProperties>
</file>